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.xml" ContentType="application/vnd.openxmlformats-officedocument.drawingml.chartshapes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theme/themeOverride1.xml" ContentType="application/vnd.openxmlformats-officedocument.themeOverrid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theme/themeOverride2.xml" ContentType="application/vnd.openxmlformats-officedocument.themeOverride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3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3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4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4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4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4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4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4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4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4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drawings/drawing2.xml" ContentType="application/vnd.openxmlformats-officedocument.drawingml.chartshapes+xml"/>
  <Override PartName="/ppt/charts/chart4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5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drawings/drawing3.xml" ContentType="application/vnd.openxmlformats-officedocument.drawingml.chartshapes+xml"/>
  <Override PartName="/ppt/charts/chart5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drawings/drawing4.xml" ContentType="application/vnd.openxmlformats-officedocument.drawingml.chartshapes+xml"/>
  <Override PartName="/ppt/charts/chart5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drawings/drawing5.xml" ContentType="application/vnd.openxmlformats-officedocument.drawingml.chartshapes+xml"/>
  <Override PartName="/ppt/charts/chart5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1"/>
  </p:handoutMasterIdLst>
  <p:sldIdLst>
    <p:sldId id="257" r:id="rId2"/>
    <p:sldId id="294" r:id="rId3"/>
    <p:sldId id="296" r:id="rId4"/>
    <p:sldId id="315" r:id="rId5"/>
    <p:sldId id="312" r:id="rId6"/>
    <p:sldId id="260" r:id="rId7"/>
    <p:sldId id="259" r:id="rId8"/>
    <p:sldId id="292" r:id="rId9"/>
    <p:sldId id="325" r:id="rId10"/>
    <p:sldId id="324" r:id="rId11"/>
    <p:sldId id="261" r:id="rId12"/>
    <p:sldId id="262" r:id="rId13"/>
    <p:sldId id="306" r:id="rId14"/>
    <p:sldId id="320" r:id="rId15"/>
    <p:sldId id="326" r:id="rId16"/>
    <p:sldId id="327" r:id="rId17"/>
    <p:sldId id="263" r:id="rId18"/>
    <p:sldId id="328" r:id="rId19"/>
    <p:sldId id="307" r:id="rId20"/>
    <p:sldId id="331" r:id="rId21"/>
    <p:sldId id="329" r:id="rId22"/>
    <p:sldId id="330" r:id="rId23"/>
    <p:sldId id="269" r:id="rId24"/>
    <p:sldId id="264" r:id="rId25"/>
    <p:sldId id="308" r:id="rId26"/>
    <p:sldId id="332" r:id="rId27"/>
    <p:sldId id="352" r:id="rId28"/>
    <p:sldId id="353" r:id="rId29"/>
    <p:sldId id="370" r:id="rId30"/>
    <p:sldId id="371" r:id="rId31"/>
    <p:sldId id="355" r:id="rId32"/>
    <p:sldId id="354" r:id="rId33"/>
    <p:sldId id="372" r:id="rId34"/>
    <p:sldId id="356" r:id="rId35"/>
    <p:sldId id="358" r:id="rId36"/>
    <p:sldId id="369" r:id="rId37"/>
    <p:sldId id="360" r:id="rId38"/>
    <p:sldId id="364" r:id="rId39"/>
    <p:sldId id="366" r:id="rId40"/>
    <p:sldId id="357" r:id="rId41"/>
    <p:sldId id="359" r:id="rId42"/>
    <p:sldId id="368" r:id="rId43"/>
    <p:sldId id="361" r:id="rId44"/>
    <p:sldId id="365" r:id="rId45"/>
    <p:sldId id="367" r:id="rId46"/>
    <p:sldId id="323" r:id="rId47"/>
    <p:sldId id="313" r:id="rId48"/>
    <p:sldId id="314" r:id="rId49"/>
    <p:sldId id="333" r:id="rId50"/>
    <p:sldId id="316" r:id="rId51"/>
    <p:sldId id="303" r:id="rId52"/>
    <p:sldId id="321" r:id="rId53"/>
    <p:sldId id="334" r:id="rId54"/>
    <p:sldId id="317" r:id="rId55"/>
    <p:sldId id="304" r:id="rId56"/>
    <p:sldId id="336" r:id="rId57"/>
    <p:sldId id="335" r:id="rId58"/>
    <p:sldId id="338" r:id="rId59"/>
    <p:sldId id="305" r:id="rId60"/>
    <p:sldId id="337" r:id="rId61"/>
    <p:sldId id="350" r:id="rId62"/>
    <p:sldId id="351" r:id="rId63"/>
    <p:sldId id="373" r:id="rId64"/>
    <p:sldId id="374" r:id="rId65"/>
    <p:sldId id="375" r:id="rId66"/>
    <p:sldId id="376" r:id="rId67"/>
    <p:sldId id="377" r:id="rId68"/>
    <p:sldId id="378" r:id="rId69"/>
    <p:sldId id="379" r:id="rId70"/>
    <p:sldId id="380" r:id="rId71"/>
    <p:sldId id="381" r:id="rId72"/>
    <p:sldId id="382" r:id="rId73"/>
    <p:sldId id="383" r:id="rId74"/>
    <p:sldId id="362" r:id="rId75"/>
    <p:sldId id="322" r:id="rId76"/>
    <p:sldId id="309" r:id="rId77"/>
    <p:sldId id="340" r:id="rId78"/>
    <p:sldId id="341" r:id="rId79"/>
    <p:sldId id="342" r:id="rId80"/>
    <p:sldId id="310" r:id="rId81"/>
    <p:sldId id="343" r:id="rId82"/>
    <p:sldId id="344" r:id="rId83"/>
    <p:sldId id="345" r:id="rId84"/>
    <p:sldId id="311" r:id="rId85"/>
    <p:sldId id="346" r:id="rId86"/>
    <p:sldId id="302" r:id="rId87"/>
    <p:sldId id="347" r:id="rId88"/>
    <p:sldId id="348" r:id="rId89"/>
    <p:sldId id="349" r:id="rId90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7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на Д. Матвеева" initials="АДМ" lastIdx="1" clrIdx="0">
    <p:extLst>
      <p:ext uri="{19B8F6BF-5375-455C-9EA6-DF929625EA0E}">
        <p15:presenceInfo xmlns:p15="http://schemas.microsoft.com/office/powerpoint/2012/main" userId="S-1-5-21-3421436519-2093076791-1874923885-12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8189"/>
    <a:srgbClr val="D61241"/>
    <a:srgbClr val="11757D"/>
    <a:srgbClr val="161616"/>
    <a:srgbClr val="0A4246"/>
    <a:srgbClr val="6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378" y="144"/>
      </p:cViewPr>
      <p:guideLst>
        <p:guide orient="horz" pos="2183"/>
        <p:guide pos="3840"/>
        <p:guide orient="horz" pos="22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2165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ommentAuthors" Target="commentAuthor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\&#1056;&#1040;&#1041;&#1054;&#1058;&#1040;\&#1056;&#1062;&#1054;&#1048;\2024\&#1057;&#1045;&#1053;&#1058;&#1071;&#1041;&#1056;&#1068;%20&#1053;&#1054;&#1056;\&#1051;&#1080;&#1089;&#1090;%20Microsoft%20Excel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\&#1056;&#1040;&#1041;&#1054;&#1058;&#1040;\&#1056;&#1062;&#1054;&#1048;\2024\&#1057;&#1045;&#1053;&#1058;&#1071;&#1041;&#1056;&#1068;%20&#1053;&#1054;&#1056;\&#1051;&#1080;&#1089;&#1090;%20Microsoft%20Excel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57;&#1053;&#1054;&#1056;%20&#1043;&#1048;&#1040;-9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57;&#1053;&#1054;&#1056;%20&#1043;&#1048;&#1040;-9.xlsx" TargetMode="Externa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57;&#1053;&#1054;&#1056;%20&#1043;&#1048;&#1040;-9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57;&#1053;&#1054;&#1056;%20&#1043;&#1048;&#1040;-9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57;&#1053;&#1054;&#1056;%20&#1043;&#1048;&#1040;-9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57;&#1053;&#1054;&#1056;%20&#1043;&#1048;&#1040;-9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72;&#1085;&#1072;&#1083;&#1080;&#1079;%20&#1086;&#1082;&#1086;\&#1059;&#1089;&#1074;&#1086;&#1077;&#1085;&#1085;&#1099;&#1077;%20&#1101;&#1083;&#1077;&#1084;&#1077;&#1085;&#1090;&#1099;%20&#1089;&#1086;&#1076;&#1077;&#1088;&#1078;&#1072;&#1085;&#1080;&#1103;%20&#1087;&#1086;%20&#1088;&#1077;&#1079;&#1091;&#1083;&#1100;&#1090;&#1072;&#1090;&#1072;&#1084;%20&#1087;&#1088;&#1086;&#1074;&#1077;&#1076;&#1077;&#1085;&#1080;&#1103;%20&#1054;&#1043;&#1069;%20(&#1075;&#1077;&#1086;&#1075;&#1088;&#1072;&#1092;&#1080;&#1103;)%20&#1074;%202022-2024%20&#1075;&#1075;.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72;&#1085;&#1072;&#1083;&#1080;&#1079;%20&#1086;&#1082;&#1086;\&#1059;&#1089;&#1074;&#1086;&#1077;&#1085;&#1085;&#1099;&#1077;%20&#1101;&#1083;&#1077;&#1084;&#1077;&#1085;&#1090;&#1099;%20&#1089;&#1086;&#1076;&#1077;&#1088;&#1078;&#1072;&#1085;&#1080;&#1103;%20&#1087;&#1086;%20&#1088;&#1077;&#1079;&#1091;&#1083;&#1100;&#1090;&#1072;&#1090;&#1072;&#1084;%20&#1087;&#1088;&#1086;&#1074;&#1077;&#1076;&#1077;&#1085;&#1080;&#1103;%20&#1054;&#1043;&#1069;%20(&#1086;&#1073;&#1097;&#1077;&#1089;&#1090;&#1074;&#1086;&#1079;&#1085;&#1072;&#1085;&#1080;&#1077;)%20&#1074;%202022-2024%20&#1075;&#1075;.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72;&#1085;&#1072;&#1083;&#1080;&#1079;%20&#1086;&#1082;&#1086;\&#1059;&#1089;&#1074;&#1086;&#1077;&#1085;&#1085;&#1099;&#1077;%20&#1101;&#1083;&#1077;&#1084;&#1077;&#1085;&#1090;&#1099;%20&#1089;&#1086;&#1076;&#1077;&#1088;&#1078;&#1072;&#1085;&#1080;&#1103;%20&#1087;&#1086;%20&#1088;&#1077;&#1079;&#1091;&#1083;&#1100;&#1090;&#1072;&#1090;&#1072;&#1084;%20&#1087;&#1088;&#1086;&#1074;&#1077;&#1076;&#1077;&#1085;&#1080;&#1103;%20&#1054;&#1043;&#1069;%20(&#1086;&#1073;&#1097;&#1077;&#1089;&#1090;&#1074;&#1086;&#1079;&#1085;&#1072;&#1085;&#1080;&#1077;)%20&#1074;%202022-2024%20&#1075;&#1075;.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57;&#1053;&#1054;&#1056;%20&#1043;&#1048;&#1040;-11%20(2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2.xm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72;&#1085;&#1072;&#1083;&#1080;&#1079;%20&#1086;&#1082;&#1086;\&#1059;&#1089;&#1074;&#1086;&#1077;&#1085;&#1085;&#1099;&#1077;%20&#1101;&#1083;&#1077;&#1084;&#1077;&#1085;&#1090;&#1099;%20&#1089;&#1086;&#1076;&#1077;&#1088;&#1078;&#1072;&#1085;&#1080;&#1103;%20&#1087;&#1086;%20&#1088;&#1077;&#1079;&#1091;&#1083;&#1100;&#1090;&#1072;&#1090;&#1072;&#1084;%20&#1087;&#1088;&#1086;&#1074;&#1077;&#1076;&#1077;&#1085;&#1080;&#1103;%20&#1054;&#1043;&#1069;%20(&#1080;&#1085;&#1092;&#1086;&#1088;&#1084;&#1072;&#1090;&#1080;&#1082;&#1072;)%20&#1074;%202022-2024%20&#1075;&#1075;.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72;&#1085;&#1072;&#1083;&#1080;&#1079;%20&#1086;&#1082;&#1086;\&#1059;&#1089;&#1074;&#1086;&#1077;&#1085;&#1085;&#1099;&#1077;%20&#1101;&#1083;&#1077;&#1084;&#1077;&#1085;&#1090;&#1099;%20&#1089;&#1086;&#1076;&#1077;&#1088;&#1078;&#1072;&#1085;&#1080;&#1103;%20&#1087;&#1086;%20&#1088;&#1077;&#1079;&#1091;&#1083;&#1100;&#1090;&#1072;&#1090;&#1072;&#1084;%20&#1087;&#1088;&#1086;&#1074;&#1077;&#1076;&#1077;&#1085;&#1080;&#1103;%20&#1054;&#1043;&#1069;%20(&#1080;&#1085;&#1092;&#1086;&#1088;&#1084;&#1072;&#1090;&#1080;&#1082;&#1072;)%20&#1074;%202022-2024%20&#1075;&#1075;..xlsx" TargetMode="Externa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esktop\&#1042;&#1055;&#1056;%20&#1056;&#1071;%20&#1086;&#1094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esktop\&#1042;&#1055;&#1056;%20&#1056;&#1071;%20&#1086;&#1094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AppData\Roaming\Microsoft\Excel\&#1042;&#1055;&#1056;%20&#1056;&#1071;%20&#1086;&#1094;%20(version%201).xlsb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esktop\&#1042;&#1055;&#1056;%20&#1056;&#1071;%20&#1086;&#1094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esktop\&#1042;&#1055;&#1056;%20&#1056;&#1071;%20&#1086;&#1094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esktop\&#1042;&#1055;&#1056;%20&#1056;&#1071;%20&#1086;&#1094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57;&#1053;&#1054;&#1056;%20&#1043;&#1048;&#1040;-11%20(2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esktop\&#1042;&#1055;&#1056;%20&#1056;&#1071;%20&#1086;&#1094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esktop\&#1042;&#1055;&#1056;%20&#1056;&#1071;%20&#1086;&#1094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esktop\&#1042;&#1055;&#1056;%20&#1056;&#1071;%20&#1086;&#1094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esktop\&#1042;&#1055;&#1056;%20&#1056;&#1071;%20&#1086;&#1094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esktop\&#1042;&#1055;&#1056;%20&#1056;&#1071;%20&#1086;&#1094;(&#1040;&#1074;&#1090;&#1086;&#1084;&#1072;&#1090;&#1080;&#1095;&#1077;&#1089;&#1082;&#1080;&#1042;&#1086;&#1089;&#1089;&#1090;&#1072;&#1085;&#1086;&#1074;&#1083;&#1077;&#1085;&#1086;)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42;&#1055;&#1056;%20&#1056;&#1071;%20&#1086;&#1094;.%20&#1079;&#1072;%2022-24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42;&#1055;&#1056;%20&#1056;&#1071;%20&#1086;&#1094;.%20&#1079;&#1072;%2022-24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42;&#1055;&#1056;%20&#1056;&#1071;%20&#1086;&#1094;.%20&#1079;&#1072;%2022-24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42;&#1055;&#1056;%20&#1056;&#1071;%20&#1086;&#1094;.%20&#1079;&#1072;%2022-24.xlsx" TargetMode="Externa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chartUserShapes" Target="../drawings/drawing2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42;&#1055;&#1056;%20&#1056;&#1071;%20&#1086;&#1094;.%20&#1079;&#1072;%2022-24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57;&#1053;&#1054;&#1056;%20&#1043;&#1048;&#1040;-11%20(2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42;&#1055;&#1056;%20&#1056;&#1071;%20&#1086;&#1094;.%20&#1079;&#1072;%2022-24.xlsx" TargetMode="External"/><Relationship Id="rId2" Type="http://schemas.microsoft.com/office/2011/relationships/chartColorStyle" Target="colors40.xml"/><Relationship Id="rId1" Type="http://schemas.microsoft.com/office/2011/relationships/chartStyle" Target="style40.xml"/><Relationship Id="rId4" Type="http://schemas.openxmlformats.org/officeDocument/2006/relationships/chartUserShapes" Target="../drawings/drawing3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42;&#1055;&#1056;%20&#1056;&#1071;%20&#1086;&#1094;.%20&#1079;&#1072;%2022-24.xlsx" TargetMode="External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chartUserShapes" Target="../drawings/drawing4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42;&#1055;&#1056;%20&#1056;&#1071;%20&#1086;&#1094;.%20&#1079;&#1072;%2022-24.xlsx" TargetMode="External"/><Relationship Id="rId2" Type="http://schemas.microsoft.com/office/2011/relationships/chartColorStyle" Target="colors42.xml"/><Relationship Id="rId1" Type="http://schemas.microsoft.com/office/2011/relationships/chartStyle" Target="style42.xml"/><Relationship Id="rId4" Type="http://schemas.openxmlformats.org/officeDocument/2006/relationships/chartUserShapes" Target="../drawings/drawing5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42;&#1055;&#1056;%20&#1056;&#1071;%20&#1086;&#1094;.%20&#1079;&#1072;%2022-24.xlsx" TargetMode="External"/><Relationship Id="rId2" Type="http://schemas.microsoft.com/office/2011/relationships/chartColorStyle" Target="colors43.xml"/><Relationship Id="rId1" Type="http://schemas.microsoft.com/office/2011/relationships/chartStyle" Target="style43.xml"/><Relationship Id="rId4" Type="http://schemas.openxmlformats.org/officeDocument/2006/relationships/chartUserShapes" Target="../drawings/drawing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57;&#1053;&#1054;&#1056;%20&#1043;&#1048;&#1040;-11%20(2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57;&#1053;&#1054;&#1056;%20&#1043;&#1048;&#1040;-11%20(2)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veeva\Downloads\&#1057;&#1053;&#1054;&#1056;%20&#1043;&#1048;&#1040;-11%20(2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Средний балл по Приморскому краю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Информатика и ИКТ (КЕГЭ)</c:v>
                </c:pt>
                <c:pt idx="1">
                  <c:v>Литература</c:v>
                </c:pt>
                <c:pt idx="2">
                  <c:v>Обществознание</c:v>
                </c:pt>
                <c:pt idx="3">
                  <c:v>Английский язык</c:v>
                </c:pt>
                <c:pt idx="4">
                  <c:v>География</c:v>
                </c:pt>
                <c:pt idx="5">
                  <c:v>История</c:v>
                </c:pt>
                <c:pt idx="6">
                  <c:v>Биология</c:v>
                </c:pt>
                <c:pt idx="7">
                  <c:v>Химия</c:v>
                </c:pt>
                <c:pt idx="8">
                  <c:v>Физика</c:v>
                </c:pt>
                <c:pt idx="9">
                  <c:v>Математика профильная</c:v>
                </c:pt>
                <c:pt idx="10">
                  <c:v>Русский язык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52.4</c:v>
                </c:pt>
                <c:pt idx="1">
                  <c:v>53.3</c:v>
                </c:pt>
                <c:pt idx="2">
                  <c:v>52.8</c:v>
                </c:pt>
                <c:pt idx="3">
                  <c:v>58.4</c:v>
                </c:pt>
                <c:pt idx="4">
                  <c:v>51.5</c:v>
                </c:pt>
                <c:pt idx="5">
                  <c:v>55.4</c:v>
                </c:pt>
                <c:pt idx="6">
                  <c:v>51.1</c:v>
                </c:pt>
                <c:pt idx="7">
                  <c:v>53.6</c:v>
                </c:pt>
                <c:pt idx="8">
                  <c:v>59.5</c:v>
                </c:pt>
                <c:pt idx="9">
                  <c:v>57.7</c:v>
                </c:pt>
                <c:pt idx="10">
                  <c:v>60.7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76-4435-B915-E0C0C446F4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балл по России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Информатика и ИКТ (КЕГЭ)</c:v>
                </c:pt>
                <c:pt idx="1">
                  <c:v>Литература</c:v>
                </c:pt>
                <c:pt idx="2">
                  <c:v>Обществознание</c:v>
                </c:pt>
                <c:pt idx="3">
                  <c:v>Английский язык</c:v>
                </c:pt>
                <c:pt idx="4">
                  <c:v>География</c:v>
                </c:pt>
                <c:pt idx="5">
                  <c:v>История</c:v>
                </c:pt>
                <c:pt idx="6">
                  <c:v>Биология</c:v>
                </c:pt>
                <c:pt idx="7">
                  <c:v>Химия</c:v>
                </c:pt>
                <c:pt idx="8">
                  <c:v>Физика</c:v>
                </c:pt>
                <c:pt idx="9">
                  <c:v>Математика профильная</c:v>
                </c:pt>
                <c:pt idx="10">
                  <c:v>Русский язык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54.49</c:v>
                </c:pt>
                <c:pt idx="1">
                  <c:v>60.92</c:v>
                </c:pt>
                <c:pt idx="2">
                  <c:v>55.05</c:v>
                </c:pt>
                <c:pt idx="3">
                  <c:v>65.39</c:v>
                </c:pt>
                <c:pt idx="4">
                  <c:v>56.08</c:v>
                </c:pt>
                <c:pt idx="5">
                  <c:v>57.19</c:v>
                </c:pt>
                <c:pt idx="6">
                  <c:v>54.13</c:v>
                </c:pt>
                <c:pt idx="7">
                  <c:v>56.55</c:v>
                </c:pt>
                <c:pt idx="8">
                  <c:v>63.21</c:v>
                </c:pt>
                <c:pt idx="9">
                  <c:v>62.55</c:v>
                </c:pt>
                <c:pt idx="10">
                  <c:v>63.88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76-4435-B915-E0C0C446F4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95345375"/>
        <c:axId val="306077599"/>
      </c:barChart>
      <c:catAx>
        <c:axId val="19534537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Предмет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6077599"/>
        <c:crosses val="autoZero"/>
        <c:auto val="1"/>
        <c:lblAlgn val="ctr"/>
        <c:lblOffset val="100"/>
        <c:noMultiLvlLbl val="0"/>
      </c:catAx>
      <c:valAx>
        <c:axId val="306077599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Средний тестовый балл</a:t>
                </a:r>
              </a:p>
            </c:rich>
          </c:tx>
          <c:layout>
            <c:manualLayout>
              <c:xMode val="edge"/>
              <c:yMode val="edge"/>
              <c:x val="0.49699527237530439"/>
              <c:y val="0.894849860649187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crossAx val="19534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38100" cap="flat" cmpd="sng" algn="ctr">
      <a:solidFill>
        <a:srgbClr val="138189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r>
              <a:rPr lang="ru-RU" sz="1400" b="0" i="0" baseline="0">
                <a:effectLst/>
              </a:rPr>
              <a:t>Динамика ОО с тенденцией к понижению доли выполнения заданий</a:t>
            </a:r>
            <a:endParaRPr lang="ru-RU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'общ-пониж'!$M$1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'общ-пониж'!$L$2:$L$24</c:f>
              <c:strCache>
                <c:ptCount val="4"/>
                <c:pt idx="0">
                  <c:v>МБОУ СОШ № 3 Находкинский ГО</c:v>
                </c:pt>
                <c:pt idx="1">
                  <c:v>МБОУ СОШ № 1 с. Камень-Рыболов Ханкайский МО</c:v>
                </c:pt>
                <c:pt idx="2">
                  <c:v>МБОУ СОШ № 68 г. Владивосток</c:v>
                </c:pt>
                <c:pt idx="3">
                  <c:v>МОБУ СОШ № 4 Пожарский МО</c:v>
                </c:pt>
              </c:strCache>
            </c:strRef>
          </c:cat>
          <c:val>
            <c:numRef>
              <c:f>'общ-пониж'!$M$2:$M$24</c:f>
              <c:numCache>
                <c:formatCode>0.00</c:formatCode>
                <c:ptCount val="4"/>
                <c:pt idx="0">
                  <c:v>44.611528822055142</c:v>
                </c:pt>
                <c:pt idx="1">
                  <c:v>46.101364522417157</c:v>
                </c:pt>
                <c:pt idx="2">
                  <c:v>44.678362573099413</c:v>
                </c:pt>
                <c:pt idx="3">
                  <c:v>44.534412955465584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97-4B6E-9BFC-A4D1B0CADDF1}"/>
            </c:ext>
          </c:extLst>
        </c:ser>
        <c:ser>
          <c:idx val="1"/>
          <c:order val="1"/>
          <c:tx>
            <c:strRef>
              <c:f>'общ-пониж'!$N$1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'общ-пониж'!$L$2:$L$24</c:f>
              <c:strCache>
                <c:ptCount val="4"/>
                <c:pt idx="0">
                  <c:v>МБОУ СОШ № 3 Находкинский ГО</c:v>
                </c:pt>
                <c:pt idx="1">
                  <c:v>МБОУ СОШ № 1 с. Камень-Рыболов Ханкайский МО</c:v>
                </c:pt>
                <c:pt idx="2">
                  <c:v>МБОУ СОШ № 68 г. Владивосток</c:v>
                </c:pt>
                <c:pt idx="3">
                  <c:v>МОБУ СОШ № 4 Пожарский МО</c:v>
                </c:pt>
              </c:strCache>
            </c:strRef>
          </c:cat>
          <c:val>
            <c:numRef>
              <c:f>'общ-пониж'!$N$2:$N$24</c:f>
              <c:numCache>
                <c:formatCode>0.00</c:formatCode>
                <c:ptCount val="4"/>
                <c:pt idx="0">
                  <c:v>36.285266457680251</c:v>
                </c:pt>
                <c:pt idx="1">
                  <c:v>39.511494252873561</c:v>
                </c:pt>
                <c:pt idx="2">
                  <c:v>40.290381125226858</c:v>
                </c:pt>
                <c:pt idx="3">
                  <c:v>42.183908045977013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97-4B6E-9BFC-A4D1B0CADDF1}"/>
            </c:ext>
          </c:extLst>
        </c:ser>
        <c:ser>
          <c:idx val="2"/>
          <c:order val="2"/>
          <c:tx>
            <c:strRef>
              <c:f>'общ-пониж'!$O$1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'общ-пониж'!$L$2:$L$24</c:f>
              <c:strCache>
                <c:ptCount val="4"/>
                <c:pt idx="0">
                  <c:v>МБОУ СОШ № 3 Находкинский ГО</c:v>
                </c:pt>
                <c:pt idx="1">
                  <c:v>МБОУ СОШ № 1 с. Камень-Рыболов Ханкайский МО</c:v>
                </c:pt>
                <c:pt idx="2">
                  <c:v>МБОУ СОШ № 68 г. Владивосток</c:v>
                </c:pt>
                <c:pt idx="3">
                  <c:v>МОБУ СОШ № 4 Пожарский МО</c:v>
                </c:pt>
              </c:strCache>
            </c:strRef>
          </c:cat>
          <c:val>
            <c:numRef>
              <c:f>'общ-пониж'!$O$2:$O$24</c:f>
              <c:numCache>
                <c:formatCode>0.00</c:formatCode>
                <c:ptCount val="4"/>
                <c:pt idx="0">
                  <c:v>33.333333333333336</c:v>
                </c:pt>
                <c:pt idx="1">
                  <c:v>31.417624521072796</c:v>
                </c:pt>
                <c:pt idx="2">
                  <c:v>32.210031347962378</c:v>
                </c:pt>
                <c:pt idx="3">
                  <c:v>35.579937304075237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97-4B6E-9BFC-A4D1B0CADD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8"/>
        <c:axId val="282818168"/>
        <c:axId val="282818552"/>
      </c:barChart>
      <c:catAx>
        <c:axId val="282818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282818552"/>
        <c:crosses val="autoZero"/>
        <c:auto val="1"/>
        <c:lblAlgn val="ctr"/>
        <c:lblOffset val="100"/>
        <c:noMultiLvlLbl val="0"/>
      </c:catAx>
      <c:valAx>
        <c:axId val="282818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282818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 cap="flat" cmpd="sng" algn="ctr">
      <a:solidFill>
        <a:srgbClr val="138189"/>
      </a:solidFill>
      <a:round/>
    </a:ln>
    <a:effectLst/>
  </c:spPr>
  <c:txPr>
    <a:bodyPr/>
    <a:lstStyle/>
    <a:p>
      <a:pPr>
        <a:defRPr baseline="0">
          <a:solidFill>
            <a:sysClr val="windowText" lastClr="000000"/>
          </a:solidFill>
          <a:latin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Гуманитарное</a:t>
            </a:r>
            <a:r>
              <a:rPr lang="ru-RU" baseline="0"/>
              <a:t> направление</a:t>
            </a:r>
            <a:endParaRPr lang="ru-R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cap="none" spc="2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96-4EE4-8D64-D44F998269D2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96-4EE4-8D64-D44F998269D2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96-4EE4-8D64-D44F998269D2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96-4EE4-8D64-D44F998269D2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D196-4EE4-8D64-D44F998269D2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D196-4EE4-8D64-D44F998269D2}"/>
              </c:ext>
            </c:extLst>
          </c:dPt>
          <c:dPt>
            <c:idx val="6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D-D196-4EE4-8D64-D44F998269D2}"/>
              </c:ext>
            </c:extLst>
          </c:dPt>
          <c:dPt>
            <c:idx val="7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D196-4EE4-8D64-D44F998269D2}"/>
              </c:ext>
            </c:extLst>
          </c:dPt>
          <c:dPt>
            <c:idx val="8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D196-4EE4-8D64-D44F998269D2}"/>
              </c:ext>
            </c:extLst>
          </c:dPt>
          <c:dPt>
            <c:idx val="9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D196-4EE4-8D64-D44F998269D2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5-D196-4EE4-8D64-D44F998269D2}"/>
              </c:ext>
            </c:extLst>
          </c:dPt>
          <c:dPt>
            <c:idx val="11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7-D196-4EE4-8D64-D44F998269D2}"/>
              </c:ext>
            </c:extLst>
          </c:dPt>
          <c:dPt>
            <c:idx val="12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D196-4EE4-8D64-D44F998269D2}"/>
              </c:ext>
            </c:extLst>
          </c:dPt>
          <c:dPt>
            <c:idx val="13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B-D196-4EE4-8D64-D44F998269D2}"/>
              </c:ext>
            </c:extLst>
          </c:dPt>
          <c:dPt>
            <c:idx val="14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D-D196-4EE4-8D64-D44F998269D2}"/>
              </c:ext>
            </c:extLst>
          </c:dPt>
          <c:dPt>
            <c:idx val="15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D196-4EE4-8D64-D44F998269D2}"/>
              </c:ext>
            </c:extLst>
          </c:dPt>
          <c:dPt>
            <c:idx val="16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1-D196-4EE4-8D64-D44F998269D2}"/>
              </c:ext>
            </c:extLst>
          </c:dPt>
          <c:dPt>
            <c:idx val="17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3-D196-4EE4-8D64-D44F998269D2}"/>
              </c:ext>
            </c:extLst>
          </c:dPt>
          <c:dPt>
            <c:idx val="18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5-D196-4EE4-8D64-D44F998269D2}"/>
              </c:ext>
            </c:extLst>
          </c:dPt>
          <c:dPt>
            <c:idx val="19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7-D196-4EE4-8D64-D44F998269D2}"/>
              </c:ext>
            </c:extLst>
          </c:dPt>
          <c:dPt>
            <c:idx val="20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9-D196-4EE4-8D64-D44F998269D2}"/>
              </c:ext>
            </c:extLst>
          </c:dPt>
          <c:dPt>
            <c:idx val="21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B-D196-4EE4-8D64-D44F998269D2}"/>
              </c:ext>
            </c:extLst>
          </c:dPt>
          <c:dPt>
            <c:idx val="22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D-D196-4EE4-8D64-D44F998269D2}"/>
              </c:ext>
            </c:extLst>
          </c:dPt>
          <c:dPt>
            <c:idx val="23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F-D196-4EE4-8D64-D44F998269D2}"/>
              </c:ext>
            </c:extLst>
          </c:dPt>
          <c:dPt>
            <c:idx val="24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1-D196-4EE4-8D64-D44F998269D2}"/>
              </c:ext>
            </c:extLst>
          </c:dPt>
          <c:dPt>
            <c:idx val="25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3-D196-4EE4-8D64-D44F998269D2}"/>
              </c:ext>
            </c:extLst>
          </c:dPt>
          <c:dPt>
            <c:idx val="26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5-D196-4EE4-8D64-D44F998269D2}"/>
              </c:ext>
            </c:extLst>
          </c:dPt>
          <c:dPt>
            <c:idx val="27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7-D196-4EE4-8D64-D44F998269D2}"/>
              </c:ext>
            </c:extLst>
          </c:dPt>
          <c:dPt>
            <c:idx val="28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9-D196-4EE4-8D64-D44F998269D2}"/>
              </c:ext>
            </c:extLst>
          </c:dPt>
          <c:dPt>
            <c:idx val="29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B-D196-4EE4-8D64-D44F998269D2}"/>
              </c:ext>
            </c:extLst>
          </c:dPt>
          <c:dPt>
            <c:idx val="30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D-D196-4EE4-8D64-D44F998269D2}"/>
              </c:ext>
            </c:extLst>
          </c:dPt>
          <c:dPt>
            <c:idx val="31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3F-D196-4EE4-8D64-D44F998269D2}"/>
              </c:ext>
            </c:extLst>
          </c:dPt>
          <c:dPt>
            <c:idx val="32"/>
            <c:invertIfNegative val="0"/>
            <c:bubble3D val="0"/>
            <c:spPr>
              <a:solidFill>
                <a:srgbClr val="92D05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1-D196-4EE4-8D64-D44F998269D2}"/>
              </c:ext>
            </c:extLst>
          </c:dPt>
          <c:dPt>
            <c:idx val="33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43-D196-4EE4-8D64-D44F998269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'п.3.2'!$B$5:$B$38</c:f>
              <c:strCache>
                <c:ptCount val="34"/>
                <c:pt idx="0">
                  <c:v>Кавалеровский муниципальный район</c:v>
                </c:pt>
                <c:pt idx="1">
                  <c:v>Дальнегорский городской округ</c:v>
                </c:pt>
                <c:pt idx="2">
                  <c:v>Михайловский муниципальный район</c:v>
                </c:pt>
                <c:pt idx="3">
                  <c:v>Ханкайский муниципальный округ</c:v>
                </c:pt>
                <c:pt idx="4">
                  <c:v>Хасанский муниципальный район</c:v>
                </c:pt>
                <c:pt idx="5">
                  <c:v>Черниговский муниципальный район</c:v>
                </c:pt>
                <c:pt idx="6">
                  <c:v>Шкотовский муниципальный район</c:v>
                </c:pt>
                <c:pt idx="7">
                  <c:v>Пограничный муниципальный округ</c:v>
                </c:pt>
                <c:pt idx="8">
                  <c:v>Находкинский городской округ</c:v>
                </c:pt>
                <c:pt idx="9">
                  <c:v>Город Владивосток</c:v>
                </c:pt>
                <c:pt idx="10">
                  <c:v>Дальнереченский городской округ</c:v>
                </c:pt>
                <c:pt idx="11">
                  <c:v>Лесозаводский городской округ</c:v>
                </c:pt>
                <c:pt idx="12">
                  <c:v>Уссурийский городской округ</c:v>
                </c:pt>
                <c:pt idx="13">
                  <c:v>Городской округ Спасск-Дальний</c:v>
                </c:pt>
                <c:pt idx="14">
                  <c:v>Дальнереченский муниципальный район</c:v>
                </c:pt>
                <c:pt idx="15">
                  <c:v>Анучинский муниципальный округ</c:v>
                </c:pt>
                <c:pt idx="16">
                  <c:v>Городской округ ЗАТО Фокино</c:v>
                </c:pt>
                <c:pt idx="17">
                  <c:v>Красноармейский муниципальный район</c:v>
                </c:pt>
                <c:pt idx="18">
                  <c:v>Тернейский муниципальный округ</c:v>
                </c:pt>
                <c:pt idx="19">
                  <c:v>Хорольский муниципальный округ</c:v>
                </c:pt>
                <c:pt idx="20">
                  <c:v>Чугуевский муниципальный округ</c:v>
                </c:pt>
                <c:pt idx="21">
                  <c:v>Яковлевский муниципальный район</c:v>
                </c:pt>
                <c:pt idx="22">
                  <c:v>Партизанский городской округ</c:v>
                </c:pt>
                <c:pt idx="23">
                  <c:v>Артёмовский городской округ</c:v>
                </c:pt>
                <c:pt idx="24">
                  <c:v>Арсеньевский городской округ</c:v>
                </c:pt>
                <c:pt idx="25">
                  <c:v>Лазовский муниципальный округ</c:v>
                </c:pt>
                <c:pt idx="26">
                  <c:v>Надеждинский муниципальный район</c:v>
                </c:pt>
                <c:pt idx="27">
                  <c:v>Спасский муниципальный район</c:v>
                </c:pt>
                <c:pt idx="28">
                  <c:v>Партизанский муниципальный район</c:v>
                </c:pt>
                <c:pt idx="29">
                  <c:v>Ольгинский муниципальный район</c:v>
                </c:pt>
                <c:pt idx="30">
                  <c:v>Октябрьский муниципальный округ</c:v>
                </c:pt>
                <c:pt idx="31">
                  <c:v>Городской округ Большой Камень</c:v>
                </c:pt>
                <c:pt idx="32">
                  <c:v>Кировский муниципальный район</c:v>
                </c:pt>
                <c:pt idx="33">
                  <c:v>Пожарский муниципальный район</c:v>
                </c:pt>
              </c:strCache>
            </c:strRef>
          </c:cat>
          <c:val>
            <c:numRef>
              <c:f>'п.3.2'!$F$5:$F$38</c:f>
              <c:numCache>
                <c:formatCode>0.00</c:formatCode>
                <c:ptCount val="34"/>
                <c:pt idx="0">
                  <c:v>100</c:v>
                </c:pt>
                <c:pt idx="1">
                  <c:v>54.013822434875067</c:v>
                </c:pt>
                <c:pt idx="2">
                  <c:v>60.086083213773314</c:v>
                </c:pt>
                <c:pt idx="3">
                  <c:v>67.32673267326733</c:v>
                </c:pt>
                <c:pt idx="4">
                  <c:v>84.933248569612203</c:v>
                </c:pt>
                <c:pt idx="5">
                  <c:v>55.141843971631211</c:v>
                </c:pt>
                <c:pt idx="6">
                  <c:v>74.859287054409009</c:v>
                </c:pt>
                <c:pt idx="7">
                  <c:v>84.190655969797078</c:v>
                </c:pt>
                <c:pt idx="8">
                  <c:v>75.543167524299605</c:v>
                </c:pt>
                <c:pt idx="9">
                  <c:v>76.575779511515051</c:v>
                </c:pt>
                <c:pt idx="10">
                  <c:v>60.676818950930624</c:v>
                </c:pt>
                <c:pt idx="11">
                  <c:v>96.800614282057836</c:v>
                </c:pt>
                <c:pt idx="12">
                  <c:v>77.794592413236487</c:v>
                </c:pt>
                <c:pt idx="13">
                  <c:v>76.210826210826212</c:v>
                </c:pt>
                <c:pt idx="14">
                  <c:v>83.229813664596278</c:v>
                </c:pt>
                <c:pt idx="15">
                  <c:v>85.986547085201792</c:v>
                </c:pt>
                <c:pt idx="16">
                  <c:v>62.798766383962992</c:v>
                </c:pt>
                <c:pt idx="17">
                  <c:v>95.409836065573771</c:v>
                </c:pt>
                <c:pt idx="18">
                  <c:v>73.950233281492999</c:v>
                </c:pt>
                <c:pt idx="19">
                  <c:v>86.438607208307886</c:v>
                </c:pt>
                <c:pt idx="20">
                  <c:v>90.513392857142861</c:v>
                </c:pt>
                <c:pt idx="21">
                  <c:v>100</c:v>
                </c:pt>
                <c:pt idx="22">
                  <c:v>83.653483992467045</c:v>
                </c:pt>
                <c:pt idx="23">
                  <c:v>74.239067055393576</c:v>
                </c:pt>
                <c:pt idx="24">
                  <c:v>86.730234406038932</c:v>
                </c:pt>
                <c:pt idx="25">
                  <c:v>100</c:v>
                </c:pt>
                <c:pt idx="26">
                  <c:v>75.347912524850898</c:v>
                </c:pt>
                <c:pt idx="27">
                  <c:v>85.839514497639925</c:v>
                </c:pt>
                <c:pt idx="28">
                  <c:v>51.857142857142854</c:v>
                </c:pt>
                <c:pt idx="29">
                  <c:v>69.112426035502963</c:v>
                </c:pt>
                <c:pt idx="30">
                  <c:v>83.763373190685968</c:v>
                </c:pt>
                <c:pt idx="31">
                  <c:v>69.910083493898526</c:v>
                </c:pt>
                <c:pt idx="32">
                  <c:v>79.438543247344455</c:v>
                </c:pt>
                <c:pt idx="33">
                  <c:v>45.988023952095809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D196-4EE4-8D64-D44F998269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5837616"/>
        <c:axId val="15830952"/>
      </c:barChart>
      <c:catAx>
        <c:axId val="1583761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АТЕ</a:t>
                </a:r>
              </a:p>
            </c:rich>
          </c:tx>
          <c:layout>
            <c:manualLayout>
              <c:xMode val="edge"/>
              <c:yMode val="edge"/>
              <c:x val="3.3557041068709846E-2"/>
              <c:y val="0.359321224440095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30952"/>
        <c:crosses val="autoZero"/>
        <c:auto val="1"/>
        <c:lblAlgn val="ctr"/>
        <c:lblOffset val="100"/>
        <c:tickLblSkip val="1"/>
        <c:noMultiLvlLbl val="0"/>
      </c:catAx>
      <c:valAx>
        <c:axId val="15830952"/>
        <c:scaling>
          <c:orientation val="minMax"/>
          <c:max val="105"/>
          <c:min val="4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Индекс результатов, %</a:t>
                </a:r>
              </a:p>
            </c:rich>
          </c:tx>
          <c:layout>
            <c:manualLayout>
              <c:xMode val="edge"/>
              <c:yMode val="edge"/>
              <c:x val="0.59716894833994816"/>
              <c:y val="0.957634511874407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37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57150" cap="flat" cmpd="sng" algn="ctr">
      <a:solidFill>
        <a:srgbClr val="138189"/>
      </a:solidFill>
      <a:round/>
    </a:ln>
    <a:effectLst/>
  </c:spPr>
  <c:txPr>
    <a:bodyPr/>
    <a:lstStyle/>
    <a:p>
      <a:pPr>
        <a:defRPr baseline="0">
          <a:solidFill>
            <a:sysClr val="windowText" lastClr="000000"/>
          </a:solidFill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r>
              <a:rPr lang="ru-RU" sz="1400" b="0" i="0" baseline="0">
                <a:effectLst/>
              </a:rPr>
              <a:t>Динамика ОО с тенденцией к понижению доли выполнения заданий</a:t>
            </a:r>
            <a:endParaRPr lang="ru-RU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'инф-пониж'!$M$1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'инф-пониж'!$L$2:$L$22</c:f>
              <c:strCache>
                <c:ptCount val="5"/>
                <c:pt idx="0">
                  <c:v>МАОУ СОШ № 22 Находкинский ГО</c:v>
                </c:pt>
                <c:pt idx="1">
                  <c:v>МБОУ СОШ № 1 им. В.М. Пучковой с. Хороль Хорольский МО</c:v>
                </c:pt>
                <c:pt idx="2">
                  <c:v>МАОУ СОШ № 20 Находкинский ГО</c:v>
                </c:pt>
                <c:pt idx="3">
                  <c:v>МБОУ СОШ № 48 г. Владивосток</c:v>
                </c:pt>
                <c:pt idx="4">
                  <c:v>МБОУ СОШ № 14 г. Владивосток</c:v>
                </c:pt>
              </c:strCache>
            </c:strRef>
          </c:cat>
          <c:val>
            <c:numRef>
              <c:f>'инф-пониж'!$M$2:$M$22</c:f>
              <c:numCache>
                <c:formatCode>0.00</c:formatCode>
                <c:ptCount val="5"/>
                <c:pt idx="0">
                  <c:v>34.482758620689651</c:v>
                </c:pt>
                <c:pt idx="1">
                  <c:v>33.103448275862071</c:v>
                </c:pt>
                <c:pt idx="2">
                  <c:v>38.793103448275858</c:v>
                </c:pt>
                <c:pt idx="3">
                  <c:v>38.314176245210732</c:v>
                </c:pt>
                <c:pt idx="4">
                  <c:v>39.655172413793103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F-4C44-BD78-DAF65E0176D2}"/>
            </c:ext>
          </c:extLst>
        </c:ser>
        <c:ser>
          <c:idx val="1"/>
          <c:order val="1"/>
          <c:tx>
            <c:strRef>
              <c:f>'инф-пониж'!$N$1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'инф-пониж'!$L$2:$L$22</c:f>
              <c:strCache>
                <c:ptCount val="5"/>
                <c:pt idx="0">
                  <c:v>МАОУ СОШ № 22 Находкинский ГО</c:v>
                </c:pt>
                <c:pt idx="1">
                  <c:v>МБОУ СОШ № 1 им. В.М. Пучковой с. Хороль Хорольский МО</c:v>
                </c:pt>
                <c:pt idx="2">
                  <c:v>МАОУ СОШ № 20 Находкинский ГО</c:v>
                </c:pt>
                <c:pt idx="3">
                  <c:v>МБОУ СОШ № 48 г. Владивосток</c:v>
                </c:pt>
                <c:pt idx="4">
                  <c:v>МБОУ СОШ № 14 г. Владивосток</c:v>
                </c:pt>
              </c:strCache>
            </c:strRef>
          </c:cat>
          <c:val>
            <c:numRef>
              <c:f>'инф-пониж'!$N$2:$N$22</c:f>
              <c:numCache>
                <c:formatCode>0.00</c:formatCode>
                <c:ptCount val="5"/>
                <c:pt idx="0">
                  <c:v>21.120689655172416</c:v>
                </c:pt>
                <c:pt idx="1">
                  <c:v>27.586206896551726</c:v>
                </c:pt>
                <c:pt idx="2">
                  <c:v>29.885057471264371</c:v>
                </c:pt>
                <c:pt idx="3">
                  <c:v>31.974921630094045</c:v>
                </c:pt>
                <c:pt idx="4">
                  <c:v>27.586206896551722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9F-4C44-BD78-DAF65E0176D2}"/>
            </c:ext>
          </c:extLst>
        </c:ser>
        <c:ser>
          <c:idx val="2"/>
          <c:order val="2"/>
          <c:tx>
            <c:strRef>
              <c:f>'инф-пониж'!$O$1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'инф-пониж'!$L$2:$L$22</c:f>
              <c:strCache>
                <c:ptCount val="5"/>
                <c:pt idx="0">
                  <c:v>МАОУ СОШ № 22 Находкинский ГО</c:v>
                </c:pt>
                <c:pt idx="1">
                  <c:v>МБОУ СОШ № 1 им. В.М. Пучковой с. Хороль Хорольский МО</c:v>
                </c:pt>
                <c:pt idx="2">
                  <c:v>МАОУ СОШ № 20 Находкинский ГО</c:v>
                </c:pt>
                <c:pt idx="3">
                  <c:v>МБОУ СОШ № 48 г. Владивосток</c:v>
                </c:pt>
                <c:pt idx="4">
                  <c:v>МБОУ СОШ № 14 г. Владивосток</c:v>
                </c:pt>
              </c:strCache>
            </c:strRef>
          </c:cat>
          <c:val>
            <c:numRef>
              <c:f>'инф-пониж'!$O$2:$O$22</c:f>
              <c:numCache>
                <c:formatCode>0.00</c:formatCode>
                <c:ptCount val="5"/>
                <c:pt idx="0">
                  <c:v>19.31034482758621</c:v>
                </c:pt>
                <c:pt idx="1">
                  <c:v>23.563218390804604</c:v>
                </c:pt>
                <c:pt idx="2">
                  <c:v>20.689655172413797</c:v>
                </c:pt>
                <c:pt idx="3">
                  <c:v>19.25287356321839</c:v>
                </c:pt>
                <c:pt idx="4">
                  <c:v>25.517241379310345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9F-4C44-BD78-DAF65E0176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283779992"/>
        <c:axId val="283788576"/>
      </c:barChart>
      <c:catAx>
        <c:axId val="283779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283788576"/>
        <c:crosses val="autoZero"/>
        <c:auto val="1"/>
        <c:lblAlgn val="ctr"/>
        <c:lblOffset val="100"/>
        <c:noMultiLvlLbl val="0"/>
      </c:catAx>
      <c:valAx>
        <c:axId val="283788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283779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 cap="flat" cmpd="sng" algn="ctr">
      <a:solidFill>
        <a:srgbClr val="138189"/>
      </a:solidFill>
      <a:round/>
    </a:ln>
    <a:effectLst/>
  </c:spPr>
  <c:txPr>
    <a:bodyPr/>
    <a:lstStyle/>
    <a:p>
      <a:pPr>
        <a:defRPr baseline="0">
          <a:solidFill>
            <a:sysClr val="windowText" lastClr="000000"/>
          </a:solidFill>
          <a:latin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r>
              <a:rPr lang="ru-RU" sz="1400" b="0" i="0" baseline="0">
                <a:effectLst/>
              </a:rPr>
              <a:t>Динамика ОО с временным понижением доли выполнения заданий</a:t>
            </a:r>
            <a:endParaRPr lang="ru-RU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'инф-пониж'!$M$1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'инф-пониж'!$L$2:$L$22</c:f>
              <c:strCache>
                <c:ptCount val="6"/>
                <c:pt idx="0">
                  <c:v>(ВПЛ-07) УО Администрации Находкинского ГО</c:v>
                </c:pt>
                <c:pt idx="1">
                  <c:v>МБОУ ПСОШ № 1 Пограничный МО</c:v>
                </c:pt>
                <c:pt idx="2">
                  <c:v>МБОУ СОШ № 63 г. Владивосток</c:v>
                </c:pt>
                <c:pt idx="3">
                  <c:v>(ВПЛ-10) УОМП Администрации Уссурийского ГО</c:v>
                </c:pt>
                <c:pt idx="4">
                  <c:v>МБОУ СОШ № 21 г. Владивосток</c:v>
                </c:pt>
                <c:pt idx="5">
                  <c:v>МАОУ СОШ № 26 Находкинский ГО</c:v>
                </c:pt>
              </c:strCache>
            </c:strRef>
          </c:cat>
          <c:val>
            <c:numRef>
              <c:f>'инф-пониж'!$M$2:$M$22</c:f>
              <c:numCache>
                <c:formatCode>0.00</c:formatCode>
                <c:ptCount val="6"/>
                <c:pt idx="0">
                  <c:v>17.241379310344829</c:v>
                </c:pt>
                <c:pt idx="1">
                  <c:v>20.68965517241379</c:v>
                </c:pt>
                <c:pt idx="2">
                  <c:v>33.620689655172413</c:v>
                </c:pt>
                <c:pt idx="3">
                  <c:v>29.885057471264364</c:v>
                </c:pt>
                <c:pt idx="4">
                  <c:v>29.885057471264364</c:v>
                </c:pt>
                <c:pt idx="5">
                  <c:v>25.287356321839081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78-4B3A-8A09-BD7707E781E3}"/>
            </c:ext>
          </c:extLst>
        </c:ser>
        <c:ser>
          <c:idx val="1"/>
          <c:order val="1"/>
          <c:tx>
            <c:strRef>
              <c:f>'инф-пониж'!$N$1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'инф-пониж'!$L$2:$L$22</c:f>
              <c:strCache>
                <c:ptCount val="6"/>
                <c:pt idx="0">
                  <c:v>(ВПЛ-07) УО Администрации Находкинского ГО</c:v>
                </c:pt>
                <c:pt idx="1">
                  <c:v>МБОУ ПСОШ № 1 Пограничный МО</c:v>
                </c:pt>
                <c:pt idx="2">
                  <c:v>МБОУ СОШ № 63 г. Владивосток</c:v>
                </c:pt>
                <c:pt idx="3">
                  <c:v>(ВПЛ-10) УОМП Администрации Уссурийского ГО</c:v>
                </c:pt>
                <c:pt idx="4">
                  <c:v>МБОУ СОШ № 21 г. Владивосток</c:v>
                </c:pt>
                <c:pt idx="5">
                  <c:v>МАОУ СОШ № 26 Находкинский ГО</c:v>
                </c:pt>
              </c:strCache>
            </c:strRef>
          </c:cat>
          <c:val>
            <c:numRef>
              <c:f>'инф-пониж'!$N$2:$N$22</c:f>
              <c:numCache>
                <c:formatCode>0.00</c:formatCode>
                <c:ptCount val="6"/>
                <c:pt idx="0">
                  <c:v>8.0459770114942533</c:v>
                </c:pt>
                <c:pt idx="1">
                  <c:v>7.7586206896551717</c:v>
                </c:pt>
                <c:pt idx="2">
                  <c:v>17.241379310344826</c:v>
                </c:pt>
                <c:pt idx="3">
                  <c:v>24.137931034482758</c:v>
                </c:pt>
                <c:pt idx="4">
                  <c:v>23.197492163009407</c:v>
                </c:pt>
                <c:pt idx="5">
                  <c:v>19.540229885057471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78-4B3A-8A09-BD7707E781E3}"/>
            </c:ext>
          </c:extLst>
        </c:ser>
        <c:ser>
          <c:idx val="2"/>
          <c:order val="2"/>
          <c:tx>
            <c:strRef>
              <c:f>'инф-пониж'!$O$1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'инф-пониж'!$L$2:$L$22</c:f>
              <c:strCache>
                <c:ptCount val="6"/>
                <c:pt idx="0">
                  <c:v>(ВПЛ-07) УО Администрации Находкинского ГО</c:v>
                </c:pt>
                <c:pt idx="1">
                  <c:v>МБОУ ПСОШ № 1 Пограничный МО</c:v>
                </c:pt>
                <c:pt idx="2">
                  <c:v>МБОУ СОШ № 63 г. Владивосток</c:v>
                </c:pt>
                <c:pt idx="3">
                  <c:v>(ВПЛ-10) УОМП Администрации Уссурийского ГО</c:v>
                </c:pt>
                <c:pt idx="4">
                  <c:v>МБОУ СОШ № 21 г. Владивосток</c:v>
                </c:pt>
                <c:pt idx="5">
                  <c:v>МАОУ СОШ № 26 Находкинский ГО</c:v>
                </c:pt>
              </c:strCache>
            </c:strRef>
          </c:cat>
          <c:val>
            <c:numRef>
              <c:f>'инф-пониж'!$O$2:$O$22</c:f>
              <c:numCache>
                <c:formatCode>0.00</c:formatCode>
                <c:ptCount val="6"/>
                <c:pt idx="0">
                  <c:v>22.413793103448278</c:v>
                </c:pt>
                <c:pt idx="1">
                  <c:v>24.137931034482762</c:v>
                </c:pt>
                <c:pt idx="2">
                  <c:v>25.123152709359605</c:v>
                </c:pt>
                <c:pt idx="3">
                  <c:v>25.862068965517242</c:v>
                </c:pt>
                <c:pt idx="4">
                  <c:v>26.819923371647509</c:v>
                </c:pt>
                <c:pt idx="5">
                  <c:v>35.632183908045981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78-4B3A-8A09-BD7707E781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axId val="15834872"/>
        <c:axId val="15835656"/>
      </c:barChart>
      <c:catAx>
        <c:axId val="15834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5835656"/>
        <c:crosses val="autoZero"/>
        <c:auto val="1"/>
        <c:lblAlgn val="ctr"/>
        <c:lblOffset val="100"/>
        <c:noMultiLvlLbl val="0"/>
      </c:catAx>
      <c:valAx>
        <c:axId val="158356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5834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 cap="flat" cmpd="sng" algn="ctr">
      <a:solidFill>
        <a:srgbClr val="138189"/>
      </a:solidFill>
      <a:round/>
    </a:ln>
    <a:effectLst/>
  </c:spPr>
  <c:txPr>
    <a:bodyPr/>
    <a:lstStyle/>
    <a:p>
      <a:pPr>
        <a:defRPr baseline="0">
          <a:solidFill>
            <a:sysClr val="windowText" lastClr="000000"/>
          </a:solidFill>
          <a:latin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r>
              <a:rPr lang="ru-RU"/>
              <a:t>Динамика ОО с тенденцией к понижению доли выполнения заданий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'хим-пониж'!$M$1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'хим-пониж'!$L$2:$L$28</c:f>
              <c:strCache>
                <c:ptCount val="4"/>
                <c:pt idx="0">
                  <c:v>МБОУ СОШ № 16 г. Владивосток</c:v>
                </c:pt>
                <c:pt idx="1">
                  <c:v>МБОУ СОШ № 63 г. Владивосток</c:v>
                </c:pt>
                <c:pt idx="2">
                  <c:v>МАОУ СОШ № 7 Эдельвейс Находкинский ГО</c:v>
                </c:pt>
                <c:pt idx="3">
                  <c:v>МБОУ ПСОШ № 1 Пограничный МО</c:v>
                </c:pt>
              </c:strCache>
            </c:strRef>
          </c:cat>
          <c:val>
            <c:numRef>
              <c:f>'хим-пониж'!$M$2:$M$28</c:f>
              <c:numCache>
                <c:formatCode>0.00</c:formatCode>
                <c:ptCount val="4"/>
                <c:pt idx="0">
                  <c:v>35</c:v>
                </c:pt>
                <c:pt idx="1">
                  <c:v>32.142857142857146</c:v>
                </c:pt>
                <c:pt idx="2">
                  <c:v>45.089285714285715</c:v>
                </c:pt>
                <c:pt idx="3">
                  <c:v>43.87755102040817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2E-48B1-8E34-F7B3EE58DBFA}"/>
            </c:ext>
          </c:extLst>
        </c:ser>
        <c:ser>
          <c:idx val="1"/>
          <c:order val="1"/>
          <c:tx>
            <c:strRef>
              <c:f>'хим-пониж'!$N$1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'хим-пониж'!$L$2:$L$28</c:f>
              <c:strCache>
                <c:ptCount val="4"/>
                <c:pt idx="0">
                  <c:v>МБОУ СОШ № 16 г. Владивосток</c:v>
                </c:pt>
                <c:pt idx="1">
                  <c:v>МБОУ СОШ № 63 г. Владивосток</c:v>
                </c:pt>
                <c:pt idx="2">
                  <c:v>МАОУ СОШ № 7 Эдельвейс Находкинский ГО</c:v>
                </c:pt>
                <c:pt idx="3">
                  <c:v>МБОУ ПСОШ № 1 Пограничный МО</c:v>
                </c:pt>
              </c:strCache>
            </c:strRef>
          </c:cat>
          <c:val>
            <c:numRef>
              <c:f>'хим-пониж'!$N$2:$N$28</c:f>
              <c:numCache>
                <c:formatCode>0.00</c:formatCode>
                <c:ptCount val="4"/>
                <c:pt idx="0">
                  <c:v>27.232142857142854</c:v>
                </c:pt>
                <c:pt idx="1">
                  <c:v>30.952380952380953</c:v>
                </c:pt>
                <c:pt idx="2">
                  <c:v>38.988095238095234</c:v>
                </c:pt>
                <c:pt idx="3">
                  <c:v>39.285714285714292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2E-48B1-8E34-F7B3EE58DBFA}"/>
            </c:ext>
          </c:extLst>
        </c:ser>
        <c:ser>
          <c:idx val="2"/>
          <c:order val="2"/>
          <c:tx>
            <c:strRef>
              <c:f>'хим-пониж'!$O$1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'хим-пониж'!$L$2:$L$28</c:f>
              <c:strCache>
                <c:ptCount val="4"/>
                <c:pt idx="0">
                  <c:v>МБОУ СОШ № 16 г. Владивосток</c:v>
                </c:pt>
                <c:pt idx="1">
                  <c:v>МБОУ СОШ № 63 г. Владивосток</c:v>
                </c:pt>
                <c:pt idx="2">
                  <c:v>МАОУ СОШ № 7 Эдельвейс Находкинский ГО</c:v>
                </c:pt>
                <c:pt idx="3">
                  <c:v>МБОУ ПСОШ № 1 Пограничный МО</c:v>
                </c:pt>
              </c:strCache>
            </c:strRef>
          </c:cat>
          <c:val>
            <c:numRef>
              <c:f>'хим-пониж'!$O$2:$O$28</c:f>
              <c:numCache>
                <c:formatCode>0.00</c:formatCode>
                <c:ptCount val="4"/>
                <c:pt idx="0">
                  <c:v>22.321428571428569</c:v>
                </c:pt>
                <c:pt idx="1">
                  <c:v>25.892857142857146</c:v>
                </c:pt>
                <c:pt idx="2">
                  <c:v>28.571428571428569</c:v>
                </c:pt>
                <c:pt idx="3">
                  <c:v>34.375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2E-48B1-8E34-F7B3EE58DB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8"/>
        <c:axId val="15832912"/>
        <c:axId val="15833304"/>
      </c:barChart>
      <c:catAx>
        <c:axId val="15832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5833304"/>
        <c:crosses val="autoZero"/>
        <c:auto val="1"/>
        <c:lblAlgn val="ctr"/>
        <c:lblOffset val="100"/>
        <c:noMultiLvlLbl val="0"/>
      </c:catAx>
      <c:valAx>
        <c:axId val="15833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5832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 cap="flat" cmpd="sng" algn="ctr">
      <a:solidFill>
        <a:srgbClr val="138189"/>
      </a:solidFill>
      <a:round/>
    </a:ln>
    <a:effectLst/>
  </c:spPr>
  <c:txPr>
    <a:bodyPr/>
    <a:lstStyle/>
    <a:p>
      <a:pPr>
        <a:defRPr baseline="0">
          <a:solidFill>
            <a:sysClr val="windowText" lastClr="000000"/>
          </a:solidFill>
          <a:latin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r>
              <a:rPr lang="ru-RU"/>
              <a:t>Динамика ОО с временным понижением доли выполнения заданий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'хим-пониж'!$M$1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'хим-пониж'!$L$2:$L$28</c:f>
              <c:strCache>
                <c:ptCount val="9"/>
                <c:pt idx="0">
                  <c:v>МБОУ СОШ № 22 г. Владивосток</c:v>
                </c:pt>
                <c:pt idx="1">
                  <c:v>МБОУ СОШ № 17 г. Владивосток</c:v>
                </c:pt>
                <c:pt idx="2">
                  <c:v>МБОУ СОШ № 73 г. Владивосток</c:v>
                </c:pt>
                <c:pt idx="3">
                  <c:v>(ВПЛ-07) УО Администрации Находкинского ГО</c:v>
                </c:pt>
                <c:pt idx="4">
                  <c:v>МБОУ СОШ № 1 им. А.А. Курбаева с. Вольно-Надеждинское</c:v>
                </c:pt>
                <c:pt idx="5">
                  <c:v>МОБУ СОШ № 2 г. Дальнегорск</c:v>
                </c:pt>
                <c:pt idx="6">
                  <c:v>МБОУ СОШ № 24 г. Уссурийск</c:v>
                </c:pt>
                <c:pt idx="7">
                  <c:v>МАОУ СОШ № 25 Гелиос Находкинский ГО</c:v>
                </c:pt>
                <c:pt idx="8">
                  <c:v>МОБУ Покровская СОШ Октябрьский МО</c:v>
                </c:pt>
              </c:strCache>
            </c:strRef>
          </c:cat>
          <c:val>
            <c:numRef>
              <c:f>'хим-пониж'!$M$2:$M$28</c:f>
              <c:numCache>
                <c:formatCode>0.00</c:formatCode>
                <c:ptCount val="9"/>
                <c:pt idx="0">
                  <c:v>35.714285714285715</c:v>
                </c:pt>
                <c:pt idx="1">
                  <c:v>27.142857142857146</c:v>
                </c:pt>
                <c:pt idx="2">
                  <c:v>28.571428571428573</c:v>
                </c:pt>
                <c:pt idx="3">
                  <c:v>22.023809523809522</c:v>
                </c:pt>
                <c:pt idx="4">
                  <c:v>32.857142857142861</c:v>
                </c:pt>
                <c:pt idx="5">
                  <c:v>29.464285714285715</c:v>
                </c:pt>
                <c:pt idx="6">
                  <c:v>39.285714285714285</c:v>
                </c:pt>
                <c:pt idx="7">
                  <c:v>33.928571428571431</c:v>
                </c:pt>
                <c:pt idx="8">
                  <c:v>23.80952380952381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B4-4C44-A129-C5E89186DD77}"/>
            </c:ext>
          </c:extLst>
        </c:ser>
        <c:ser>
          <c:idx val="1"/>
          <c:order val="1"/>
          <c:tx>
            <c:strRef>
              <c:f>'хим-пониж'!$N$1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'хим-пониж'!$L$2:$L$28</c:f>
              <c:strCache>
                <c:ptCount val="9"/>
                <c:pt idx="0">
                  <c:v>МБОУ СОШ № 22 г. Владивосток</c:v>
                </c:pt>
                <c:pt idx="1">
                  <c:v>МБОУ СОШ № 17 г. Владивосток</c:v>
                </c:pt>
                <c:pt idx="2">
                  <c:v>МБОУ СОШ № 73 г. Владивосток</c:v>
                </c:pt>
                <c:pt idx="3">
                  <c:v>(ВПЛ-07) УО Администрации Находкинского ГО</c:v>
                </c:pt>
                <c:pt idx="4">
                  <c:v>МБОУ СОШ № 1 им. А.А. Курбаева с. Вольно-Надеждинское</c:v>
                </c:pt>
                <c:pt idx="5">
                  <c:v>МОБУ СОШ № 2 г. Дальнегорск</c:v>
                </c:pt>
                <c:pt idx="6">
                  <c:v>МБОУ СОШ № 24 г. Уссурийск</c:v>
                </c:pt>
                <c:pt idx="7">
                  <c:v>МАОУ СОШ № 25 Гелиос Находкинский ГО</c:v>
                </c:pt>
                <c:pt idx="8">
                  <c:v>МОБУ Покровская СОШ Октябрьский МО</c:v>
                </c:pt>
              </c:strCache>
            </c:strRef>
          </c:cat>
          <c:val>
            <c:numRef>
              <c:f>'хим-пониж'!$N$2:$N$28</c:f>
              <c:numCache>
                <c:formatCode>0.00</c:formatCode>
                <c:ptCount val="9"/>
                <c:pt idx="0">
                  <c:v>8.3333333333333339</c:v>
                </c:pt>
                <c:pt idx="1">
                  <c:v>12.698412698412698</c:v>
                </c:pt>
                <c:pt idx="2">
                  <c:v>17.261904761904763</c:v>
                </c:pt>
                <c:pt idx="3">
                  <c:v>17.857142857142858</c:v>
                </c:pt>
                <c:pt idx="4">
                  <c:v>24.107142857142858</c:v>
                </c:pt>
                <c:pt idx="5">
                  <c:v>15.357142857142858</c:v>
                </c:pt>
                <c:pt idx="6">
                  <c:v>30.357142857142858</c:v>
                </c:pt>
                <c:pt idx="7">
                  <c:v>23.214285714285712</c:v>
                </c:pt>
                <c:pt idx="8">
                  <c:v>20.663265306122447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B4-4C44-A129-C5E89186DD77}"/>
            </c:ext>
          </c:extLst>
        </c:ser>
        <c:ser>
          <c:idx val="2"/>
          <c:order val="2"/>
          <c:tx>
            <c:strRef>
              <c:f>'хим-пониж'!$O$1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'хим-пониж'!$L$2:$L$28</c:f>
              <c:strCache>
                <c:ptCount val="9"/>
                <c:pt idx="0">
                  <c:v>МБОУ СОШ № 22 г. Владивосток</c:v>
                </c:pt>
                <c:pt idx="1">
                  <c:v>МБОУ СОШ № 17 г. Владивосток</c:v>
                </c:pt>
                <c:pt idx="2">
                  <c:v>МБОУ СОШ № 73 г. Владивосток</c:v>
                </c:pt>
                <c:pt idx="3">
                  <c:v>(ВПЛ-07) УО Администрации Находкинского ГО</c:v>
                </c:pt>
                <c:pt idx="4">
                  <c:v>МБОУ СОШ № 1 им. А.А. Курбаева с. Вольно-Надеждинское</c:v>
                </c:pt>
                <c:pt idx="5">
                  <c:v>МОБУ СОШ № 2 г. Дальнегорск</c:v>
                </c:pt>
                <c:pt idx="6">
                  <c:v>МБОУ СОШ № 24 г. Уссурийск</c:v>
                </c:pt>
                <c:pt idx="7">
                  <c:v>МАОУ СОШ № 25 Гелиос Находкинский ГО</c:v>
                </c:pt>
                <c:pt idx="8">
                  <c:v>МОБУ Покровская СОШ Октябрьский МО</c:v>
                </c:pt>
              </c:strCache>
            </c:strRef>
          </c:cat>
          <c:val>
            <c:numRef>
              <c:f>'хим-пониж'!$O$2:$O$28</c:f>
              <c:numCache>
                <c:formatCode>0.00</c:formatCode>
                <c:ptCount val="9"/>
                <c:pt idx="0">
                  <c:v>24.999999999999996</c:v>
                </c:pt>
                <c:pt idx="1">
                  <c:v>36.160714285714278</c:v>
                </c:pt>
                <c:pt idx="2">
                  <c:v>34.523809523809518</c:v>
                </c:pt>
                <c:pt idx="3">
                  <c:v>43.928571428571431</c:v>
                </c:pt>
                <c:pt idx="4">
                  <c:v>28.826530612244902</c:v>
                </c:pt>
                <c:pt idx="5">
                  <c:v>53.061224489795919</c:v>
                </c:pt>
                <c:pt idx="6">
                  <c:v>36.160714285714285</c:v>
                </c:pt>
                <c:pt idx="7">
                  <c:v>55.059523809523817</c:v>
                </c:pt>
                <c:pt idx="8">
                  <c:v>70.238095238095241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B4-4C44-A129-C5E89186DD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8"/>
        <c:axId val="15834088"/>
        <c:axId val="394117448"/>
      </c:barChart>
      <c:catAx>
        <c:axId val="15834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394117448"/>
        <c:crosses val="autoZero"/>
        <c:auto val="1"/>
        <c:lblAlgn val="ctr"/>
        <c:lblOffset val="100"/>
        <c:noMultiLvlLbl val="0"/>
      </c:catAx>
      <c:valAx>
        <c:axId val="394117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5834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 cap="flat" cmpd="sng" algn="ctr">
      <a:solidFill>
        <a:srgbClr val="138189"/>
      </a:solidFill>
      <a:round/>
    </a:ln>
    <a:effectLst/>
  </c:spPr>
  <c:txPr>
    <a:bodyPr/>
    <a:lstStyle/>
    <a:p>
      <a:pPr>
        <a:defRPr baseline="0">
          <a:solidFill>
            <a:sysClr val="windowText" lastClr="000000"/>
          </a:solidFill>
          <a:latin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/>
              <a:t>Русский язык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обучения,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Лист1!$A$2:$A$35</c:f>
              <c:strCache>
                <c:ptCount val="34"/>
                <c:pt idx="0">
                  <c:v>Ольгинский муниципальный район</c:v>
                </c:pt>
                <c:pt idx="1">
                  <c:v>Уссурийский городской округ</c:v>
                </c:pt>
                <c:pt idx="2">
                  <c:v>Находкинский городской округ</c:v>
                </c:pt>
                <c:pt idx="3">
                  <c:v>Городской округ ЗАТО Фокино</c:v>
                </c:pt>
                <c:pt idx="4">
                  <c:v>Красноармейский муниципальный район</c:v>
                </c:pt>
                <c:pt idx="5">
                  <c:v>Артемовский городской округ</c:v>
                </c:pt>
                <c:pt idx="6">
                  <c:v>Михайловский муниципальный район</c:v>
                </c:pt>
                <c:pt idx="7">
                  <c:v>Хорольский муниципальный округ</c:v>
                </c:pt>
                <c:pt idx="8">
                  <c:v>Ханкайский муниципальный округ</c:v>
                </c:pt>
                <c:pt idx="9">
                  <c:v>Дальнереченский городской округ</c:v>
                </c:pt>
                <c:pt idx="10">
                  <c:v>Кировский муниципальный район</c:v>
                </c:pt>
                <c:pt idx="11">
                  <c:v>Городской округ Большой Камень</c:v>
                </c:pt>
                <c:pt idx="12">
                  <c:v>Партизанский муниципальный район</c:v>
                </c:pt>
                <c:pt idx="13">
                  <c:v>Яковлевский муниципальный район</c:v>
                </c:pt>
                <c:pt idx="14">
                  <c:v>Город Владивосток</c:v>
                </c:pt>
                <c:pt idx="15">
                  <c:v>Арсеньевский городской округ</c:v>
                </c:pt>
                <c:pt idx="16">
                  <c:v>Октябрьский муниципальный округ</c:v>
                </c:pt>
                <c:pt idx="17">
                  <c:v>Лесозаводский городской округ</c:v>
                </c:pt>
                <c:pt idx="18">
                  <c:v>Городской округ Спасск-Дальний</c:v>
                </c:pt>
                <c:pt idx="19">
                  <c:v>Пограничный муниципальный округ</c:v>
                </c:pt>
                <c:pt idx="20">
                  <c:v>Надеждинский муниципальный район</c:v>
                </c:pt>
                <c:pt idx="21">
                  <c:v>Чугуевский муниципальный округ</c:v>
                </c:pt>
                <c:pt idx="22">
                  <c:v>Лазовский муниципальный округ</c:v>
                </c:pt>
                <c:pt idx="23">
                  <c:v>Тернейский муниципальный округ</c:v>
                </c:pt>
                <c:pt idx="24">
                  <c:v>Анучинский муниципальный округ</c:v>
                </c:pt>
                <c:pt idx="25">
                  <c:v>Спасский муниципальный район</c:v>
                </c:pt>
                <c:pt idx="26">
                  <c:v>Пожарский муниципальный район</c:v>
                </c:pt>
                <c:pt idx="27">
                  <c:v>Шкотовский муниципальный район</c:v>
                </c:pt>
                <c:pt idx="28">
                  <c:v>Дальнегорский городской округ</c:v>
                </c:pt>
                <c:pt idx="29">
                  <c:v>Черниговский муниципальный район</c:v>
                </c:pt>
                <c:pt idx="30">
                  <c:v>Кавалеровский муниципальный район</c:v>
                </c:pt>
                <c:pt idx="31">
                  <c:v>Партизанский городской округ</c:v>
                </c:pt>
                <c:pt idx="32">
                  <c:v>Хасанский муниципальный район</c:v>
                </c:pt>
                <c:pt idx="33">
                  <c:v>Дальнереченский муниципальный район</c:v>
                </c:pt>
              </c:strCache>
            </c:strRef>
          </c:cat>
          <c:val>
            <c:numRef>
              <c:f>Лист1!$B$2:$B$35</c:f>
              <c:numCache>
                <c:formatCode>0.00</c:formatCode>
                <c:ptCount val="34"/>
                <c:pt idx="0">
                  <c:v>64.099999999999994</c:v>
                </c:pt>
                <c:pt idx="1">
                  <c:v>63.04</c:v>
                </c:pt>
                <c:pt idx="2">
                  <c:v>62.5</c:v>
                </c:pt>
                <c:pt idx="3">
                  <c:v>60.47</c:v>
                </c:pt>
                <c:pt idx="4">
                  <c:v>59.81</c:v>
                </c:pt>
                <c:pt idx="5">
                  <c:v>58.58</c:v>
                </c:pt>
                <c:pt idx="6">
                  <c:v>58.47</c:v>
                </c:pt>
                <c:pt idx="7">
                  <c:v>58.05</c:v>
                </c:pt>
                <c:pt idx="8">
                  <c:v>57.44</c:v>
                </c:pt>
                <c:pt idx="9">
                  <c:v>57.28</c:v>
                </c:pt>
                <c:pt idx="10">
                  <c:v>57.02</c:v>
                </c:pt>
                <c:pt idx="11">
                  <c:v>56.76</c:v>
                </c:pt>
                <c:pt idx="12">
                  <c:v>55.74</c:v>
                </c:pt>
                <c:pt idx="13">
                  <c:v>55.35</c:v>
                </c:pt>
                <c:pt idx="14">
                  <c:v>54.44</c:v>
                </c:pt>
                <c:pt idx="15">
                  <c:v>53.1</c:v>
                </c:pt>
                <c:pt idx="16">
                  <c:v>52.08</c:v>
                </c:pt>
                <c:pt idx="17">
                  <c:v>51.69</c:v>
                </c:pt>
                <c:pt idx="18">
                  <c:v>51.39</c:v>
                </c:pt>
                <c:pt idx="19">
                  <c:v>50.86</c:v>
                </c:pt>
                <c:pt idx="20">
                  <c:v>50.75</c:v>
                </c:pt>
                <c:pt idx="21">
                  <c:v>50.64</c:v>
                </c:pt>
                <c:pt idx="22">
                  <c:v>50.51</c:v>
                </c:pt>
                <c:pt idx="23">
                  <c:v>49.66</c:v>
                </c:pt>
                <c:pt idx="24">
                  <c:v>49.18</c:v>
                </c:pt>
                <c:pt idx="25">
                  <c:v>49.14</c:v>
                </c:pt>
                <c:pt idx="26">
                  <c:v>48.94</c:v>
                </c:pt>
                <c:pt idx="27">
                  <c:v>46.86</c:v>
                </c:pt>
                <c:pt idx="28">
                  <c:v>43.37</c:v>
                </c:pt>
                <c:pt idx="29">
                  <c:v>42.47</c:v>
                </c:pt>
                <c:pt idx="30">
                  <c:v>41.34</c:v>
                </c:pt>
                <c:pt idx="31">
                  <c:v>41.05</c:v>
                </c:pt>
                <c:pt idx="32">
                  <c:v>39.729999999999997</c:v>
                </c:pt>
                <c:pt idx="33">
                  <c:v>31.82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CB-45EC-B628-8D46A9B79A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100"/>
        <c:axId val="219019264"/>
        <c:axId val="293342016"/>
      </c:barChart>
      <c:catAx>
        <c:axId val="2190192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34201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93342016"/>
        <c:scaling>
          <c:orientation val="minMax"/>
          <c:max val="100"/>
        </c:scaling>
        <c:delete val="0"/>
        <c:axPos val="b"/>
        <c:majorGridlines>
          <c:spPr>
            <a:ln w="63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019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28575" cap="flat" cmpd="sng" algn="ctr">
      <a:solidFill>
        <a:srgbClr val="138189"/>
      </a:solidFill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Динамика ОО с временным понижением доли выполнения заданий</a:t>
            </a:r>
          </a:p>
        </c:rich>
      </c:tx>
      <c:layout>
        <c:manualLayout>
          <c:xMode val="edge"/>
          <c:yMode val="edge"/>
          <c:x val="0.1281338105626143"/>
          <c:y val="1.97668685492865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'РЯ доля, оценки'!$C$2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'РЯ доля, оценки'!$B$3:$B$48</c:f>
              <c:strCache>
                <c:ptCount val="6"/>
                <c:pt idx="0">
                  <c:v>МКОУ СОШ № 3 с. Булыга-Фадеево Чугуевский МО</c:v>
                </c:pt>
                <c:pt idx="1">
                  <c:v>МКОУ СОШ № 7 с. Новомихайловка Чугуевский МО</c:v>
                </c:pt>
                <c:pt idx="2">
                  <c:v>МОБУ СОШ с. Орехово Дальнереченский МР</c:v>
                </c:pt>
                <c:pt idx="3">
                  <c:v>МОБУ ООШ № 6 г. Арсеньев</c:v>
                </c:pt>
                <c:pt idx="4">
                  <c:v>МБОУ СОШ № 7 с. Снегуровка Черниговский МО</c:v>
                </c:pt>
                <c:pt idx="5">
                  <c:v>МБОУ О(С)ОШ с. Михайловка Михайловский МР</c:v>
                </c:pt>
              </c:strCache>
            </c:strRef>
          </c:cat>
          <c:val>
            <c:numRef>
              <c:f>'РЯ доля, оценки'!$C$3:$C$48</c:f>
              <c:numCache>
                <c:formatCode>0.00</c:formatCode>
                <c:ptCount val="6"/>
                <c:pt idx="0">
                  <c:v>22.2</c:v>
                </c:pt>
                <c:pt idx="1">
                  <c:v>19.600000000000001</c:v>
                </c:pt>
                <c:pt idx="2">
                  <c:v>20.4375</c:v>
                </c:pt>
                <c:pt idx="3">
                  <c:v>21.19047619047619</c:v>
                </c:pt>
                <c:pt idx="4">
                  <c:v>22.25</c:v>
                </c:pt>
                <c:pt idx="5">
                  <c:v>23.1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8E-4A2C-9384-53D1F53B7833}"/>
            </c:ext>
          </c:extLst>
        </c:ser>
        <c:ser>
          <c:idx val="1"/>
          <c:order val="1"/>
          <c:tx>
            <c:strRef>
              <c:f>'РЯ доля, оценки'!$D$2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'РЯ доля, оценки'!$B$3:$B$48</c:f>
              <c:strCache>
                <c:ptCount val="6"/>
                <c:pt idx="0">
                  <c:v>МКОУ СОШ № 3 с. Булыга-Фадеево Чугуевский МО</c:v>
                </c:pt>
                <c:pt idx="1">
                  <c:v>МКОУ СОШ № 7 с. Новомихайловка Чугуевский МО</c:v>
                </c:pt>
                <c:pt idx="2">
                  <c:v>МОБУ СОШ с. Орехово Дальнереченский МР</c:v>
                </c:pt>
                <c:pt idx="3">
                  <c:v>МОБУ ООШ № 6 г. Арсеньев</c:v>
                </c:pt>
                <c:pt idx="4">
                  <c:v>МБОУ СОШ № 7 с. Снегуровка Черниговский МО</c:v>
                </c:pt>
                <c:pt idx="5">
                  <c:v>МБОУ О(С)ОШ с. Михайловка Михайловский МР</c:v>
                </c:pt>
              </c:strCache>
            </c:strRef>
          </c:cat>
          <c:val>
            <c:numRef>
              <c:f>'РЯ доля, оценки'!$D$3:$D$48</c:f>
              <c:numCache>
                <c:formatCode>0.00</c:formatCode>
                <c:ptCount val="6"/>
                <c:pt idx="0">
                  <c:v>14.888888888888889</c:v>
                </c:pt>
                <c:pt idx="1">
                  <c:v>17.8</c:v>
                </c:pt>
                <c:pt idx="2">
                  <c:v>19.125</c:v>
                </c:pt>
                <c:pt idx="3">
                  <c:v>20.571428571428573</c:v>
                </c:pt>
                <c:pt idx="4">
                  <c:v>19.416666666666668</c:v>
                </c:pt>
                <c:pt idx="5">
                  <c:v>20.260869565217391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8E-4A2C-9384-53D1F53B7833}"/>
            </c:ext>
          </c:extLst>
        </c:ser>
        <c:ser>
          <c:idx val="2"/>
          <c:order val="2"/>
          <c:tx>
            <c:strRef>
              <c:f>'РЯ доля, оценки'!$E$2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'РЯ доля, оценки'!$B$3:$B$48</c:f>
              <c:strCache>
                <c:ptCount val="6"/>
                <c:pt idx="0">
                  <c:v>МКОУ СОШ № 3 с. Булыга-Фадеево Чугуевский МО</c:v>
                </c:pt>
                <c:pt idx="1">
                  <c:v>МКОУ СОШ № 7 с. Новомихайловка Чугуевский МО</c:v>
                </c:pt>
                <c:pt idx="2">
                  <c:v>МОБУ СОШ с. Орехово Дальнереченский МР</c:v>
                </c:pt>
                <c:pt idx="3">
                  <c:v>МОБУ ООШ № 6 г. Арсеньев</c:v>
                </c:pt>
                <c:pt idx="4">
                  <c:v>МБОУ СОШ № 7 с. Снегуровка Черниговский МО</c:v>
                </c:pt>
                <c:pt idx="5">
                  <c:v>МБОУ О(С)ОШ с. Михайловка Михайловский МР</c:v>
                </c:pt>
              </c:strCache>
            </c:strRef>
          </c:cat>
          <c:val>
            <c:numRef>
              <c:f>'РЯ доля, оценки'!$E$3:$E$48</c:f>
              <c:numCache>
                <c:formatCode>0.00</c:formatCode>
                <c:ptCount val="6"/>
                <c:pt idx="0">
                  <c:v>21.1</c:v>
                </c:pt>
                <c:pt idx="1">
                  <c:v>21.428571428571427</c:v>
                </c:pt>
                <c:pt idx="2">
                  <c:v>20.714285714285715</c:v>
                </c:pt>
                <c:pt idx="3">
                  <c:v>21.611111111111111</c:v>
                </c:pt>
                <c:pt idx="4">
                  <c:v>22.357142857142858</c:v>
                </c:pt>
                <c:pt idx="5">
                  <c:v>21.023255813953487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8E-4A2C-9384-53D1F53B78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28394144"/>
        <c:axId val="428398064"/>
      </c:barChart>
      <c:catAx>
        <c:axId val="428394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8398064"/>
        <c:crosses val="autoZero"/>
        <c:auto val="1"/>
        <c:lblAlgn val="ctr"/>
        <c:lblOffset val="100"/>
        <c:noMultiLvlLbl val="1"/>
      </c:catAx>
      <c:valAx>
        <c:axId val="428398064"/>
        <c:scaling>
          <c:orientation val="minMax"/>
          <c:max val="25"/>
          <c:min val="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8394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Динамика ОО с тенденцией  к понижению доли выполнения заданий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'РЯ доля, оценки'!$C$2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071056480156343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2A2-4119-A0DF-3A927F84E05C}"/>
                </c:ext>
              </c:extLst>
            </c:dLbl>
            <c:dLbl>
              <c:idx val="1"/>
              <c:layout>
                <c:manualLayout>
                  <c:x val="-3.3231880153802205E-3"/>
                  <c:y val="1.035528240078171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9878256184564108E-2"/>
                      <c:h val="2.31958325777510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82A2-4119-A0DF-3A927F84E05C}"/>
                </c:ext>
              </c:extLst>
            </c:dLbl>
            <c:dLbl>
              <c:idx val="5"/>
              <c:layout>
                <c:manualLayout>
                  <c:x val="-1.2184881962265049E-16"/>
                  <c:y val="1.03552824007816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2A2-4119-A0DF-3A927F84E05C}"/>
                </c:ext>
              </c:extLst>
            </c:dLbl>
            <c:dLbl>
              <c:idx val="6"/>
              <c:layout>
                <c:manualLayout>
                  <c:x val="-3.3231880153803423E-3"/>
                  <c:y val="1.03552824007816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2A2-4119-A0DF-3A927F84E05C}"/>
                </c:ext>
              </c:extLst>
            </c:dLbl>
            <c:dLbl>
              <c:idx val="8"/>
              <c:layout>
                <c:manualLayout>
                  <c:x val="0"/>
                  <c:y val="-1.03552824007817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2A2-4119-A0DF-3A927F84E05C}"/>
                </c:ext>
              </c:extLst>
            </c:dLbl>
            <c:dLbl>
              <c:idx val="10"/>
              <c:layout>
                <c:manualLayout>
                  <c:x val="0"/>
                  <c:y val="-6.21316944046910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2A2-4119-A0DF-3A927F84E05C}"/>
                </c:ext>
              </c:extLst>
            </c:dLbl>
            <c:dLbl>
              <c:idx val="11"/>
              <c:layout>
                <c:manualLayout>
                  <c:x val="-9.9695640461411484E-3"/>
                  <c:y val="1.035528240078164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2A2-4119-A0DF-3A927F84E05C}"/>
                </c:ext>
              </c:extLst>
            </c:dLbl>
            <c:dLbl>
              <c:idx val="13"/>
              <c:layout>
                <c:manualLayout>
                  <c:x val="-3.3231880153803423E-3"/>
                  <c:y val="4.142112960312649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A2-4119-A0DF-3A927F84E05C}"/>
                </c:ext>
              </c:extLst>
            </c:dLbl>
            <c:dLbl>
              <c:idx val="14"/>
              <c:layout>
                <c:manualLayout>
                  <c:x val="-1.6615940076901712E-3"/>
                  <c:y val="4.14211296031268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A2-4119-A0DF-3A927F84E05C}"/>
                </c:ext>
              </c:extLst>
            </c:dLbl>
            <c:dLbl>
              <c:idx val="15"/>
              <c:layout>
                <c:manualLayout>
                  <c:x val="0"/>
                  <c:y val="-8.284225920625411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A2-4119-A0DF-3A927F84E05C}"/>
                </c:ext>
              </c:extLst>
            </c:dLbl>
            <c:dLbl>
              <c:idx val="17"/>
              <c:layout>
                <c:manualLayout>
                  <c:x val="0"/>
                  <c:y val="8.28422592062537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A2-4119-A0DF-3A927F84E0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'РЯ доля, оценки'!$B$3:$B$48</c:f>
              <c:strCache>
                <c:ptCount val="18"/>
                <c:pt idx="0">
                  <c:v>МБОУ ООШ № 1 г. Владивосток</c:v>
                </c:pt>
                <c:pt idx="1">
                  <c:v>МБОУ СОШ № 59 г. Владивосток</c:v>
                </c:pt>
                <c:pt idx="2">
                  <c:v>МБОУ СОШ № 22 с. Углекаменск Партизанский ГО</c:v>
                </c:pt>
                <c:pt idx="3">
                  <c:v>МБОУ ООШ с. Уссурка Кировский МР</c:v>
                </c:pt>
                <c:pt idx="4">
                  <c:v>МОБУ СОШ № 8 г. Дальнегорск</c:v>
                </c:pt>
                <c:pt idx="5">
                  <c:v>МБОУ СОШ № 43 г. Владивосток</c:v>
                </c:pt>
                <c:pt idx="6">
                  <c:v>МБОУ О(С)ОШ № 2 г. Уссурийск</c:v>
                </c:pt>
                <c:pt idx="7">
                  <c:v>МОБУ СОШ с. Рождественка Дальнереченский МР</c:v>
                </c:pt>
                <c:pt idx="8">
                  <c:v>МБОУ СОШ № 1 с. Барабаш Хасанский МО</c:v>
                </c:pt>
                <c:pt idx="9">
                  <c:v>Краснокутский филиал МБОУ СОШ № 4 с. Прохоры</c:v>
                </c:pt>
                <c:pt idx="10">
                  <c:v>МБОУ СОШ № 4 с. Монастырище Черниговский МО</c:v>
                </c:pt>
                <c:pt idx="11">
                  <c:v>МБОУ СОШ № 1 пгт Славянка Хасанский МО</c:v>
                </c:pt>
                <c:pt idx="12">
                  <c:v>МОБУ СОШ № 16 Пожарский МР</c:v>
                </c:pt>
                <c:pt idx="13">
                  <c:v>МБОУ СОШ № 66 г. Владивосток</c:v>
                </c:pt>
                <c:pt idx="14">
                  <c:v>МБОУ СОШ № 2 с. Новосысоевка Яковлевский МО</c:v>
                </c:pt>
                <c:pt idx="15">
                  <c:v>МБОУ СОШ № 9 с. Кипарисово Надеждинский МР</c:v>
                </c:pt>
                <c:pt idx="16">
                  <c:v>МБОУ школа с. Новогордеевка</c:v>
                </c:pt>
                <c:pt idx="17">
                  <c:v>МКОУ СОШ № 15 с. Соколовка Чугуевский МО</c:v>
                </c:pt>
              </c:strCache>
            </c:strRef>
          </c:cat>
          <c:val>
            <c:numRef>
              <c:f>'РЯ доля, оценки'!$C$3:$C$48</c:f>
              <c:numCache>
                <c:formatCode>0.00</c:formatCode>
                <c:ptCount val="18"/>
                <c:pt idx="0">
                  <c:v>21.047619047619047</c:v>
                </c:pt>
                <c:pt idx="1">
                  <c:v>20.625</c:v>
                </c:pt>
                <c:pt idx="2">
                  <c:v>22.517857142857142</c:v>
                </c:pt>
                <c:pt idx="3">
                  <c:v>22.75</c:v>
                </c:pt>
                <c:pt idx="4">
                  <c:v>23.021276595744681</c:v>
                </c:pt>
                <c:pt idx="5">
                  <c:v>22.132075471698112</c:v>
                </c:pt>
                <c:pt idx="6">
                  <c:v>21.409836065573771</c:v>
                </c:pt>
                <c:pt idx="7">
                  <c:v>23.714285714285715</c:v>
                </c:pt>
                <c:pt idx="8">
                  <c:v>24.75</c:v>
                </c:pt>
                <c:pt idx="9">
                  <c:v>23.125</c:v>
                </c:pt>
                <c:pt idx="10">
                  <c:v>24.705882352941178</c:v>
                </c:pt>
                <c:pt idx="11">
                  <c:v>23.746666666666666</c:v>
                </c:pt>
                <c:pt idx="12">
                  <c:v>23.23076923076923</c:v>
                </c:pt>
                <c:pt idx="13">
                  <c:v>23.375</c:v>
                </c:pt>
                <c:pt idx="14">
                  <c:v>23.555555555555557</c:v>
                </c:pt>
                <c:pt idx="15">
                  <c:v>24.785714285714285</c:v>
                </c:pt>
                <c:pt idx="16">
                  <c:v>23.923076923076923</c:v>
                </c:pt>
                <c:pt idx="17">
                  <c:v>22.846153846153847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A2-4119-A0DF-3A927F84E05C}"/>
            </c:ext>
          </c:extLst>
        </c:ser>
        <c:ser>
          <c:idx val="1"/>
          <c:order val="1"/>
          <c:tx>
            <c:strRef>
              <c:f>'РЯ доля, оценки'!$D$2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8.28422592062537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2A2-4119-A0DF-3A927F84E05C}"/>
                </c:ext>
              </c:extLst>
            </c:dLbl>
            <c:dLbl>
              <c:idx val="9"/>
              <c:layout>
                <c:manualLayout>
                  <c:x val="0"/>
                  <c:y val="-8.28422592062537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2A2-4119-A0DF-3A927F84E05C}"/>
                </c:ext>
              </c:extLst>
            </c:dLbl>
            <c:dLbl>
              <c:idx val="11"/>
              <c:layout>
                <c:manualLayout>
                  <c:x val="-1.2184881962265049E-16"/>
                  <c:y val="-4.14211296031268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2A2-4119-A0DF-3A927F84E05C}"/>
                </c:ext>
              </c:extLst>
            </c:dLbl>
            <c:dLbl>
              <c:idx val="12"/>
              <c:layout>
                <c:manualLayout>
                  <c:x val="4.9847820230703912E-3"/>
                  <c:y val="-6.2131694404689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2A2-4119-A0DF-3A927F84E05C}"/>
                </c:ext>
              </c:extLst>
            </c:dLbl>
            <c:dLbl>
              <c:idx val="16"/>
              <c:layout>
                <c:manualLayout>
                  <c:x val="-1.2184881962265049E-16"/>
                  <c:y val="-4.1421129603127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A2-4119-A0DF-3A927F84E0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'РЯ доля, оценки'!$B$3:$B$48</c:f>
              <c:strCache>
                <c:ptCount val="18"/>
                <c:pt idx="0">
                  <c:v>МБОУ ООШ № 1 г. Владивосток</c:v>
                </c:pt>
                <c:pt idx="1">
                  <c:v>МБОУ СОШ № 59 г. Владивосток</c:v>
                </c:pt>
                <c:pt idx="2">
                  <c:v>МБОУ СОШ № 22 с. Углекаменск Партизанский ГО</c:v>
                </c:pt>
                <c:pt idx="3">
                  <c:v>МБОУ ООШ с. Уссурка Кировский МР</c:v>
                </c:pt>
                <c:pt idx="4">
                  <c:v>МОБУ СОШ № 8 г. Дальнегорск</c:v>
                </c:pt>
                <c:pt idx="5">
                  <c:v>МБОУ СОШ № 43 г. Владивосток</c:v>
                </c:pt>
                <c:pt idx="6">
                  <c:v>МБОУ О(С)ОШ № 2 г. Уссурийск</c:v>
                </c:pt>
                <c:pt idx="7">
                  <c:v>МОБУ СОШ с. Рождественка Дальнереченский МР</c:v>
                </c:pt>
                <c:pt idx="8">
                  <c:v>МБОУ СОШ № 1 с. Барабаш Хасанский МО</c:v>
                </c:pt>
                <c:pt idx="9">
                  <c:v>Краснокутский филиал МБОУ СОШ № 4 с. Прохоры</c:v>
                </c:pt>
                <c:pt idx="10">
                  <c:v>МБОУ СОШ № 4 с. Монастырище Черниговский МО</c:v>
                </c:pt>
                <c:pt idx="11">
                  <c:v>МБОУ СОШ № 1 пгт Славянка Хасанский МО</c:v>
                </c:pt>
                <c:pt idx="12">
                  <c:v>МОБУ СОШ № 16 Пожарский МР</c:v>
                </c:pt>
                <c:pt idx="13">
                  <c:v>МБОУ СОШ № 66 г. Владивосток</c:v>
                </c:pt>
                <c:pt idx="14">
                  <c:v>МБОУ СОШ № 2 с. Новосысоевка Яковлевский МО</c:v>
                </c:pt>
                <c:pt idx="15">
                  <c:v>МБОУ СОШ № 9 с. Кипарисово Надеждинский МР</c:v>
                </c:pt>
                <c:pt idx="16">
                  <c:v>МБОУ школа с. Новогордеевка</c:v>
                </c:pt>
                <c:pt idx="17">
                  <c:v>МКОУ СОШ № 15 с. Соколовка Чугуевский МО</c:v>
                </c:pt>
              </c:strCache>
            </c:strRef>
          </c:cat>
          <c:val>
            <c:numRef>
              <c:f>'РЯ доля, оценки'!$D$3:$D$48</c:f>
              <c:numCache>
                <c:formatCode>0.00</c:formatCode>
                <c:ptCount val="18"/>
                <c:pt idx="0">
                  <c:v>20.9375</c:v>
                </c:pt>
                <c:pt idx="1">
                  <c:v>19.613636363636363</c:v>
                </c:pt>
                <c:pt idx="2">
                  <c:v>18.730158730158731</c:v>
                </c:pt>
                <c:pt idx="3">
                  <c:v>19.333333333333332</c:v>
                </c:pt>
                <c:pt idx="4">
                  <c:v>21.469387755102041</c:v>
                </c:pt>
                <c:pt idx="5">
                  <c:v>21.4</c:v>
                </c:pt>
                <c:pt idx="6">
                  <c:v>21.35593220338983</c:v>
                </c:pt>
                <c:pt idx="7">
                  <c:v>21.444444444444443</c:v>
                </c:pt>
                <c:pt idx="8">
                  <c:v>20.736842105263158</c:v>
                </c:pt>
                <c:pt idx="9">
                  <c:v>21.857142857142858</c:v>
                </c:pt>
                <c:pt idx="10">
                  <c:v>21.744186046511629</c:v>
                </c:pt>
                <c:pt idx="11">
                  <c:v>23.042553191489361</c:v>
                </c:pt>
                <c:pt idx="12">
                  <c:v>21.3</c:v>
                </c:pt>
                <c:pt idx="13">
                  <c:v>23.120689655172413</c:v>
                </c:pt>
                <c:pt idx="14">
                  <c:v>23.25</c:v>
                </c:pt>
                <c:pt idx="15">
                  <c:v>21.8</c:v>
                </c:pt>
                <c:pt idx="16">
                  <c:v>22.53846153846154</c:v>
                </c:pt>
                <c:pt idx="17">
                  <c:v>22.222222222222221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A2-4119-A0DF-3A927F84E05C}"/>
            </c:ext>
          </c:extLst>
        </c:ser>
        <c:ser>
          <c:idx val="2"/>
          <c:order val="2"/>
          <c:tx>
            <c:strRef>
              <c:f>'РЯ доля, оценки'!$E$2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2"/>
              <c:layout>
                <c:manualLayout>
                  <c:x val="0"/>
                  <c:y val="-4.14211296031272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2A2-4119-A0DF-3A927F84E0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'РЯ доля, оценки'!$B$3:$B$48</c:f>
              <c:strCache>
                <c:ptCount val="18"/>
                <c:pt idx="0">
                  <c:v>МБОУ ООШ № 1 г. Владивосток</c:v>
                </c:pt>
                <c:pt idx="1">
                  <c:v>МБОУ СОШ № 59 г. Владивосток</c:v>
                </c:pt>
                <c:pt idx="2">
                  <c:v>МБОУ СОШ № 22 с. Углекаменск Партизанский ГО</c:v>
                </c:pt>
                <c:pt idx="3">
                  <c:v>МБОУ ООШ с. Уссурка Кировский МР</c:v>
                </c:pt>
                <c:pt idx="4">
                  <c:v>МОБУ СОШ № 8 г. Дальнегорск</c:v>
                </c:pt>
                <c:pt idx="5">
                  <c:v>МБОУ СОШ № 43 г. Владивосток</c:v>
                </c:pt>
                <c:pt idx="6">
                  <c:v>МБОУ О(С)ОШ № 2 г. Уссурийск</c:v>
                </c:pt>
                <c:pt idx="7">
                  <c:v>МОБУ СОШ с. Рождественка Дальнереченский МР</c:v>
                </c:pt>
                <c:pt idx="8">
                  <c:v>МБОУ СОШ № 1 с. Барабаш Хасанский МО</c:v>
                </c:pt>
                <c:pt idx="9">
                  <c:v>Краснокутский филиал МБОУ СОШ № 4 с. Прохоры</c:v>
                </c:pt>
                <c:pt idx="10">
                  <c:v>МБОУ СОШ № 4 с. Монастырище Черниговский МО</c:v>
                </c:pt>
                <c:pt idx="11">
                  <c:v>МБОУ СОШ № 1 пгт Славянка Хасанский МО</c:v>
                </c:pt>
                <c:pt idx="12">
                  <c:v>МОБУ СОШ № 16 Пожарский МР</c:v>
                </c:pt>
                <c:pt idx="13">
                  <c:v>МБОУ СОШ № 66 г. Владивосток</c:v>
                </c:pt>
                <c:pt idx="14">
                  <c:v>МБОУ СОШ № 2 с. Новосысоевка Яковлевский МО</c:v>
                </c:pt>
                <c:pt idx="15">
                  <c:v>МБОУ СОШ № 9 с. Кипарисово Надеждинский МР</c:v>
                </c:pt>
                <c:pt idx="16">
                  <c:v>МБОУ школа с. Новогордеевка</c:v>
                </c:pt>
                <c:pt idx="17">
                  <c:v>МКОУ СОШ № 15 с. Соколовка Чугуевский МО</c:v>
                </c:pt>
              </c:strCache>
            </c:strRef>
          </c:cat>
          <c:val>
            <c:numRef>
              <c:f>'РЯ доля, оценки'!$E$3:$E$48</c:f>
              <c:numCache>
                <c:formatCode>0.00</c:formatCode>
                <c:ptCount val="18"/>
                <c:pt idx="0">
                  <c:v>13.2</c:v>
                </c:pt>
                <c:pt idx="1">
                  <c:v>17.964285714285715</c:v>
                </c:pt>
                <c:pt idx="2">
                  <c:v>17.78125</c:v>
                </c:pt>
                <c:pt idx="3">
                  <c:v>17</c:v>
                </c:pt>
                <c:pt idx="4">
                  <c:v>14.907407407407407</c:v>
                </c:pt>
                <c:pt idx="5">
                  <c:v>16.696428571428573</c:v>
                </c:pt>
                <c:pt idx="6">
                  <c:v>19.593220338983052</c:v>
                </c:pt>
                <c:pt idx="7">
                  <c:v>17.444444444444443</c:v>
                </c:pt>
                <c:pt idx="8">
                  <c:v>18.25</c:v>
                </c:pt>
                <c:pt idx="9">
                  <c:v>19.142857142857142</c:v>
                </c:pt>
                <c:pt idx="10">
                  <c:v>17.72972972972973</c:v>
                </c:pt>
                <c:pt idx="11">
                  <c:v>17.804347826086957</c:v>
                </c:pt>
                <c:pt idx="12">
                  <c:v>20.23076923076923</c:v>
                </c:pt>
                <c:pt idx="13">
                  <c:v>18.425925925925927</c:v>
                </c:pt>
                <c:pt idx="14">
                  <c:v>18.333333333333332</c:v>
                </c:pt>
                <c:pt idx="15">
                  <c:v>18.666666666666668</c:v>
                </c:pt>
                <c:pt idx="16">
                  <c:v>19</c:v>
                </c:pt>
                <c:pt idx="17">
                  <c:v>20.764705882352942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A2-4119-A0DF-3A927F84E0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81750424"/>
        <c:axId val="481745720"/>
      </c:barChart>
      <c:catAx>
        <c:axId val="481750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81745720"/>
        <c:crosses val="autoZero"/>
        <c:auto val="1"/>
        <c:lblAlgn val="ctr"/>
        <c:lblOffset val="100"/>
        <c:tickMarkSkip val="1"/>
        <c:noMultiLvlLbl val="1"/>
      </c:catAx>
      <c:valAx>
        <c:axId val="481745720"/>
        <c:scaling>
          <c:orientation val="minMax"/>
          <c:max val="25"/>
          <c:min val="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81750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38100">
      <a:solidFill>
        <a:srgbClr val="138189"/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ru-RU" sz="1600"/>
              <a:t>Математика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обучения, %</c:v>
                </c:pt>
              </c:strCache>
            </c:strRef>
          </c:tx>
          <c:spPr>
            <a:solidFill>
              <a:schemeClr val="accent5"/>
            </a:solidFill>
            <a:ln w="15875" cap="flat" cmpd="sng" algn="ctr">
              <a:solidFill>
                <a:schemeClr val="accent5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Лист1!$A$2:$A$35</c:f>
              <c:strCache>
                <c:ptCount val="34"/>
                <c:pt idx="0">
                  <c:v>Ханкайский муниципальный округ</c:v>
                </c:pt>
                <c:pt idx="1">
                  <c:v>Дальнереченский городской округ</c:v>
                </c:pt>
                <c:pt idx="2">
                  <c:v>Город Владивосток</c:v>
                </c:pt>
                <c:pt idx="3">
                  <c:v>Чугуевский муниципальный округ</c:v>
                </c:pt>
                <c:pt idx="4">
                  <c:v>Находкинский городской округ</c:v>
                </c:pt>
                <c:pt idx="5">
                  <c:v>Городской округ Большой Камень</c:v>
                </c:pt>
                <c:pt idx="6">
                  <c:v>Пограничный муниципальный округ</c:v>
                </c:pt>
                <c:pt idx="7">
                  <c:v>Яковлевский муниципальный район</c:v>
                </c:pt>
                <c:pt idx="8">
                  <c:v>Кировский муниципальный район</c:v>
                </c:pt>
                <c:pt idx="9">
                  <c:v>Пожарский муниципальный район</c:v>
                </c:pt>
                <c:pt idx="10">
                  <c:v>Партизанский муниципальный район</c:v>
                </c:pt>
                <c:pt idx="11">
                  <c:v>Артемовский городской округ</c:v>
                </c:pt>
                <c:pt idx="12">
                  <c:v>Дальнегорский городской округ</c:v>
                </c:pt>
                <c:pt idx="13">
                  <c:v>Арсеньевский городской округ</c:v>
                </c:pt>
                <c:pt idx="14">
                  <c:v>Красноармейский муниципальный район</c:v>
                </c:pt>
                <c:pt idx="15">
                  <c:v>Михайловский муниципальный район</c:v>
                </c:pt>
                <c:pt idx="16">
                  <c:v>Лесозаводский городской округ</c:v>
                </c:pt>
                <c:pt idx="17">
                  <c:v>Городской округ ЗАТО Фокино</c:v>
                </c:pt>
                <c:pt idx="18">
                  <c:v>Уссурийский городской округ</c:v>
                </c:pt>
                <c:pt idx="19">
                  <c:v>Надеждинский муниципальный район</c:v>
                </c:pt>
                <c:pt idx="20">
                  <c:v>Октябрьский муниципальный округ</c:v>
                </c:pt>
                <c:pt idx="21">
                  <c:v>Партизанский городской округ</c:v>
                </c:pt>
                <c:pt idx="22">
                  <c:v>Черниговский муниципальный район</c:v>
                </c:pt>
                <c:pt idx="23">
                  <c:v>Ольгинский муниципальный район</c:v>
                </c:pt>
                <c:pt idx="24">
                  <c:v>Лазовский муниципальный округ</c:v>
                </c:pt>
                <c:pt idx="25">
                  <c:v>Хасанский муниципальный район</c:v>
                </c:pt>
                <c:pt idx="26">
                  <c:v>Хорольский муниципальный округ</c:v>
                </c:pt>
                <c:pt idx="27">
                  <c:v>Тернейский муниципальный округ</c:v>
                </c:pt>
                <c:pt idx="28">
                  <c:v>Спасский муниципальный район</c:v>
                </c:pt>
                <c:pt idx="29">
                  <c:v>Дальнереченский муниципальный район</c:v>
                </c:pt>
                <c:pt idx="30">
                  <c:v>Городской округ Спасск-Дальний</c:v>
                </c:pt>
                <c:pt idx="31">
                  <c:v>Кавалеровский муниципальный район</c:v>
                </c:pt>
                <c:pt idx="32">
                  <c:v>Шкотовский муниципальный район</c:v>
                </c:pt>
                <c:pt idx="33">
                  <c:v>Анучинский муниципальный округ</c:v>
                </c:pt>
              </c:strCache>
            </c:strRef>
          </c:cat>
          <c:val>
            <c:numRef>
              <c:f>Лист1!$B$2:$B$35</c:f>
              <c:numCache>
                <c:formatCode>0.00</c:formatCode>
                <c:ptCount val="34"/>
                <c:pt idx="0">
                  <c:v>61.53846153846154</c:v>
                </c:pt>
                <c:pt idx="1">
                  <c:v>59.677419354838712</c:v>
                </c:pt>
                <c:pt idx="2">
                  <c:v>58.976120941419005</c:v>
                </c:pt>
                <c:pt idx="3">
                  <c:v>58.369098712446352</c:v>
                </c:pt>
                <c:pt idx="4">
                  <c:v>57.636706473915773</c:v>
                </c:pt>
                <c:pt idx="5">
                  <c:v>57.246376811594203</c:v>
                </c:pt>
                <c:pt idx="6">
                  <c:v>57.142857142857146</c:v>
                </c:pt>
                <c:pt idx="7">
                  <c:v>53.459119496855344</c:v>
                </c:pt>
                <c:pt idx="8">
                  <c:v>53.305785123966942</c:v>
                </c:pt>
                <c:pt idx="9">
                  <c:v>52.816901408450704</c:v>
                </c:pt>
                <c:pt idx="10">
                  <c:v>51.803278688524593</c:v>
                </c:pt>
                <c:pt idx="11">
                  <c:v>51.726844583987436</c:v>
                </c:pt>
                <c:pt idx="12">
                  <c:v>50.602409638554214</c:v>
                </c:pt>
                <c:pt idx="13">
                  <c:v>50.586264656616422</c:v>
                </c:pt>
                <c:pt idx="14">
                  <c:v>50.467289719626166</c:v>
                </c:pt>
                <c:pt idx="15">
                  <c:v>48.941798941798936</c:v>
                </c:pt>
                <c:pt idx="16">
                  <c:v>48.906560636182903</c:v>
                </c:pt>
                <c:pt idx="17">
                  <c:v>47.840531561461795</c:v>
                </c:pt>
                <c:pt idx="18">
                  <c:v>47.571900047147565</c:v>
                </c:pt>
                <c:pt idx="19">
                  <c:v>46.268656716417908</c:v>
                </c:pt>
                <c:pt idx="20">
                  <c:v>41.964285714285715</c:v>
                </c:pt>
                <c:pt idx="21">
                  <c:v>40.73319755600815</c:v>
                </c:pt>
                <c:pt idx="22">
                  <c:v>39.156626506024097</c:v>
                </c:pt>
                <c:pt idx="23">
                  <c:v>38.461538461538467</c:v>
                </c:pt>
                <c:pt idx="24">
                  <c:v>38.383838383838388</c:v>
                </c:pt>
                <c:pt idx="25">
                  <c:v>37.671232876712331</c:v>
                </c:pt>
                <c:pt idx="26">
                  <c:v>37.583892617449663</c:v>
                </c:pt>
                <c:pt idx="27">
                  <c:v>37.241379310344833</c:v>
                </c:pt>
                <c:pt idx="28">
                  <c:v>34.482758620689651</c:v>
                </c:pt>
                <c:pt idx="29">
                  <c:v>33.707865168539328</c:v>
                </c:pt>
                <c:pt idx="30">
                  <c:v>28.997867803837952</c:v>
                </c:pt>
                <c:pt idx="31">
                  <c:v>28.740157480314963</c:v>
                </c:pt>
                <c:pt idx="32">
                  <c:v>28.5024154589372</c:v>
                </c:pt>
                <c:pt idx="33">
                  <c:v>22.950819672131146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6F-498C-BBDE-86F2AAA13C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100"/>
        <c:axId val="292198400"/>
        <c:axId val="293343744"/>
      </c:barChart>
      <c:catAx>
        <c:axId val="29219840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2933437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93343744"/>
        <c:scaling>
          <c:orientation val="minMax"/>
          <c:max val="100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0" sourceLinked="0"/>
        <c:majorTickMark val="none"/>
        <c:minorTickMark val="none"/>
        <c:tickLblPos val="nextTo"/>
        <c:crossAx val="29219840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 w="38100">
      <a:solidFill>
        <a:srgbClr val="138189"/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Русский язык</c:v>
                </c:pt>
                <c:pt idx="1">
                  <c:v>Математика профильная</c:v>
                </c:pt>
                <c:pt idx="2">
                  <c:v>Физика</c:v>
                </c:pt>
                <c:pt idx="3">
                  <c:v>Химия</c:v>
                </c:pt>
                <c:pt idx="4">
                  <c:v>Биология</c:v>
                </c:pt>
                <c:pt idx="5">
                  <c:v>История</c:v>
                </c:pt>
                <c:pt idx="6">
                  <c:v>География</c:v>
                </c:pt>
                <c:pt idx="7">
                  <c:v>Английский язык</c:v>
                </c:pt>
                <c:pt idx="8">
                  <c:v>Обществознание</c:v>
                </c:pt>
                <c:pt idx="9">
                  <c:v>Китайский язык</c:v>
                </c:pt>
                <c:pt idx="10">
                  <c:v>Испанский язык</c:v>
                </c:pt>
                <c:pt idx="11">
                  <c:v>Литература</c:v>
                </c:pt>
                <c:pt idx="12">
                  <c:v>Информатика и ИКТ (КЕГЭ)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65.3</c:v>
                </c:pt>
                <c:pt idx="1">
                  <c:v>46.58</c:v>
                </c:pt>
                <c:pt idx="2">
                  <c:v>46.78</c:v>
                </c:pt>
                <c:pt idx="3">
                  <c:v>45.97</c:v>
                </c:pt>
                <c:pt idx="4">
                  <c:v>46.95</c:v>
                </c:pt>
                <c:pt idx="5">
                  <c:v>52.15</c:v>
                </c:pt>
                <c:pt idx="6">
                  <c:v>46.27</c:v>
                </c:pt>
                <c:pt idx="7">
                  <c:v>68.260000000000005</c:v>
                </c:pt>
                <c:pt idx="8">
                  <c:v>53.86</c:v>
                </c:pt>
                <c:pt idx="9">
                  <c:v>61.42</c:v>
                </c:pt>
                <c:pt idx="11">
                  <c:v>52.96</c:v>
                </c:pt>
                <c:pt idx="12">
                  <c:v>53.19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FE-403D-B661-AF062D076E8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Русский язык</c:v>
                </c:pt>
                <c:pt idx="1">
                  <c:v>Математика профильная</c:v>
                </c:pt>
                <c:pt idx="2">
                  <c:v>Физика</c:v>
                </c:pt>
                <c:pt idx="3">
                  <c:v>Химия</c:v>
                </c:pt>
                <c:pt idx="4">
                  <c:v>Биология</c:v>
                </c:pt>
                <c:pt idx="5">
                  <c:v>История</c:v>
                </c:pt>
                <c:pt idx="6">
                  <c:v>География</c:v>
                </c:pt>
                <c:pt idx="7">
                  <c:v>Английский язык</c:v>
                </c:pt>
                <c:pt idx="8">
                  <c:v>Обществознание</c:v>
                </c:pt>
                <c:pt idx="9">
                  <c:v>Китайский язык</c:v>
                </c:pt>
                <c:pt idx="10">
                  <c:v>Испанский язык</c:v>
                </c:pt>
                <c:pt idx="11">
                  <c:v>Литература</c:v>
                </c:pt>
                <c:pt idx="12">
                  <c:v>Информатика и ИКТ (КЕГЭ)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64.89</c:v>
                </c:pt>
                <c:pt idx="1">
                  <c:v>49.11</c:v>
                </c:pt>
                <c:pt idx="2">
                  <c:v>48.6</c:v>
                </c:pt>
                <c:pt idx="3">
                  <c:v>48.2</c:v>
                </c:pt>
                <c:pt idx="4">
                  <c:v>47.41</c:v>
                </c:pt>
                <c:pt idx="5">
                  <c:v>50.1</c:v>
                </c:pt>
                <c:pt idx="6">
                  <c:v>46.51</c:v>
                </c:pt>
                <c:pt idx="7">
                  <c:v>59.01</c:v>
                </c:pt>
                <c:pt idx="8">
                  <c:v>49.53</c:v>
                </c:pt>
                <c:pt idx="9">
                  <c:v>61.31</c:v>
                </c:pt>
                <c:pt idx="11">
                  <c:v>54.88</c:v>
                </c:pt>
                <c:pt idx="12">
                  <c:v>52.8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FE-403D-B661-AF062D076E8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Лист1!$A$2:$A$14</c:f>
              <c:strCache>
                <c:ptCount val="13"/>
                <c:pt idx="0">
                  <c:v>Русский язык</c:v>
                </c:pt>
                <c:pt idx="1">
                  <c:v>Математика профильная</c:v>
                </c:pt>
                <c:pt idx="2">
                  <c:v>Физика</c:v>
                </c:pt>
                <c:pt idx="3">
                  <c:v>Химия</c:v>
                </c:pt>
                <c:pt idx="4">
                  <c:v>Биология</c:v>
                </c:pt>
                <c:pt idx="5">
                  <c:v>История</c:v>
                </c:pt>
                <c:pt idx="6">
                  <c:v>География</c:v>
                </c:pt>
                <c:pt idx="7">
                  <c:v>Английский язык</c:v>
                </c:pt>
                <c:pt idx="8">
                  <c:v>Обществознание</c:v>
                </c:pt>
                <c:pt idx="9">
                  <c:v>Китайский язык</c:v>
                </c:pt>
                <c:pt idx="10">
                  <c:v>Испанский язык</c:v>
                </c:pt>
                <c:pt idx="11">
                  <c:v>Литература</c:v>
                </c:pt>
                <c:pt idx="12">
                  <c:v>Информатика и ИКТ (КЕГЭ)</c:v>
                </c:pt>
              </c:strCache>
            </c:strRef>
          </c:cat>
          <c:val>
            <c:numRef>
              <c:f>Лист1!$D$2:$D$14</c:f>
              <c:numCache>
                <c:formatCode>General</c:formatCode>
                <c:ptCount val="13"/>
                <c:pt idx="0">
                  <c:v>60.7</c:v>
                </c:pt>
                <c:pt idx="1">
                  <c:v>57.7</c:v>
                </c:pt>
                <c:pt idx="2">
                  <c:v>59.5</c:v>
                </c:pt>
                <c:pt idx="3">
                  <c:v>53.6</c:v>
                </c:pt>
                <c:pt idx="4">
                  <c:v>51.1</c:v>
                </c:pt>
                <c:pt idx="5">
                  <c:v>55.4</c:v>
                </c:pt>
                <c:pt idx="6">
                  <c:v>51.5</c:v>
                </c:pt>
                <c:pt idx="7">
                  <c:v>58.4</c:v>
                </c:pt>
                <c:pt idx="8">
                  <c:v>52.8</c:v>
                </c:pt>
                <c:pt idx="9">
                  <c:v>50.9</c:v>
                </c:pt>
                <c:pt idx="10">
                  <c:v>66</c:v>
                </c:pt>
                <c:pt idx="11">
                  <c:v>53.3</c:v>
                </c:pt>
                <c:pt idx="12">
                  <c:v>52.4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FE-403D-B661-AF062D076E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24646688"/>
        <c:axId val="306042655"/>
      </c:barChart>
      <c:catAx>
        <c:axId val="172464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06042655"/>
        <c:crosses val="autoZero"/>
        <c:auto val="1"/>
        <c:lblAlgn val="ctr"/>
        <c:lblOffset val="100"/>
        <c:noMultiLvlLbl val="0"/>
      </c:catAx>
      <c:valAx>
        <c:axId val="306042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2464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82530145112744"/>
          <c:y val="0.84722551311649708"/>
          <c:w val="0.16722352511843541"/>
          <c:h val="8.09972250370995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38100" cap="flat" cmpd="sng" algn="ctr">
      <a:solidFill>
        <a:srgbClr val="138189"/>
      </a:solidFill>
      <a:round/>
    </a:ln>
    <a:effectLst/>
  </c:spPr>
  <c:txPr>
    <a:bodyPr/>
    <a:lstStyle/>
    <a:p>
      <a:pPr>
        <a:defRPr sz="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Динамика ОО с тенденцией к повышению доли выполнения заданий</a:t>
            </a:r>
          </a:p>
        </c:rich>
      </c:tx>
      <c:layout>
        <c:manualLayout>
          <c:xMode val="edge"/>
          <c:yMode val="edge"/>
          <c:x val="0.2733704568305020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9790758470503676E-2"/>
          <c:y val="0.1625650086511673"/>
          <c:w val="0.8865275528504869"/>
          <c:h val="0.76347801546582017"/>
        </c:manualLayout>
      </c:layout>
      <c:lineChart>
        <c:grouping val="standard"/>
        <c:varyColors val="0"/>
        <c:ser>
          <c:idx val="0"/>
          <c:order val="0"/>
          <c:tx>
            <c:strRef>
              <c:f>'МАТ доля, оценки'!$C$2</c:f>
              <c:strCache>
                <c:ptCount val="1"/>
                <c:pt idx="0">
                  <c:v>2022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759929658186511E-17"/>
                  <c:y val="3.0245752694531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4C1-4DC4-BEBC-09553FE46A12}"/>
                </c:ext>
              </c:extLst>
            </c:dLbl>
            <c:dLbl>
              <c:idx val="1"/>
              <c:layout>
                <c:manualLayout>
                  <c:x val="-2.2759929658186511E-17"/>
                  <c:y val="2.2684314520898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C1-4DC4-BEBC-09553FE46A12}"/>
                </c:ext>
              </c:extLst>
            </c:dLbl>
            <c:dLbl>
              <c:idx val="2"/>
              <c:layout>
                <c:manualLayout>
                  <c:x val="-2.4829300999457569E-3"/>
                  <c:y val="7.5614381736328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C1-4DC4-BEBC-09553FE46A12}"/>
                </c:ext>
              </c:extLst>
            </c:dLbl>
            <c:dLbl>
              <c:idx val="3"/>
              <c:layout>
                <c:manualLayout>
                  <c:x val="1.2414650499728785E-3"/>
                  <c:y val="3.7807190868164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C1-4DC4-BEBC-09553FE46A12}"/>
                </c:ext>
              </c:extLst>
            </c:dLbl>
            <c:dLbl>
              <c:idx val="4"/>
              <c:layout>
                <c:manualLayout>
                  <c:x val="9.9317203997829357E-3"/>
                  <c:y val="2.7725273303320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C1-4DC4-BEBC-09553FE46A12}"/>
                </c:ext>
              </c:extLst>
            </c:dLbl>
            <c:dLbl>
              <c:idx val="5"/>
              <c:layout>
                <c:manualLayout>
                  <c:x val="1.2414650499728785E-3"/>
                  <c:y val="-2.0163835129687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C1-4DC4-BEBC-09553FE46A12}"/>
                </c:ext>
              </c:extLst>
            </c:dLbl>
            <c:dLbl>
              <c:idx val="6"/>
              <c:layout>
                <c:manualLayout>
                  <c:x val="-9.1039718632746042E-17"/>
                  <c:y val="-3.2766232085742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4C1-4DC4-BEBC-09553FE46A12}"/>
                </c:ext>
              </c:extLst>
            </c:dLbl>
            <c:dLbl>
              <c:idx val="7"/>
              <c:layout>
                <c:manualLayout>
                  <c:x val="0"/>
                  <c:y val="2.5204793912109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4C1-4DC4-BEBC-09553FE46A12}"/>
                </c:ext>
              </c:extLst>
            </c:dLbl>
            <c:dLbl>
              <c:idx val="8"/>
              <c:layout>
                <c:manualLayout>
                  <c:x val="0"/>
                  <c:y val="4.5368629041797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4C1-4DC4-BEBC-09553FE46A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'МАТ доля, оценки'!$B$3:$B$56</c:f>
              <c:strCache>
                <c:ptCount val="10"/>
                <c:pt idx="0">
                  <c:v>МБОУ СОШ с. Устиновка Кавалеровский МО</c:v>
                </c:pt>
                <c:pt idx="1">
                  <c:v>МБОУ СОШ № 26 п. Новонежино Шкотовский МО</c:v>
                </c:pt>
                <c:pt idx="2">
                  <c:v>МБОУ СОШ им. И.И. Юркова с. Сиваковка Хорольский МО</c:v>
                </c:pt>
                <c:pt idx="3">
                  <c:v>МБОУ СОШ № 1 г. Партизанск</c:v>
                </c:pt>
                <c:pt idx="4">
                  <c:v>МБОУ СОШ № 28 с. Анисимовка Шкотовский МО</c:v>
                </c:pt>
                <c:pt idx="5">
                  <c:v>МОБУ СОШ с. Тихменево Лесозаводский ГО</c:v>
                </c:pt>
                <c:pt idx="6">
                  <c:v>МБОУ ООШ № 12 с. Тереховка Надеждинский МР</c:v>
                </c:pt>
                <c:pt idx="7">
                  <c:v>Александровский филиал МБОУ СОШ № 7 с. Чкаловское Спасский МР</c:v>
                </c:pt>
                <c:pt idx="8">
                  <c:v>МБОУ СОШ № 1 пгт. Шкотово Шкотовский МО</c:v>
                </c:pt>
                <c:pt idx="9">
                  <c:v>МБОУ СОШ с. Павло-Федоровка Кировский МР</c:v>
                </c:pt>
              </c:strCache>
            </c:strRef>
          </c:cat>
          <c:val>
            <c:numRef>
              <c:f>'МАТ доля, оценки'!$C$3:$C$56</c:f>
              <c:numCache>
                <c:formatCode>0.00</c:formatCode>
                <c:ptCount val="10"/>
                <c:pt idx="0">
                  <c:v>6.7777777777777777</c:v>
                </c:pt>
                <c:pt idx="1">
                  <c:v>9.24</c:v>
                </c:pt>
                <c:pt idx="2">
                  <c:v>10.714285714285714</c:v>
                </c:pt>
                <c:pt idx="3">
                  <c:v>8.9523809523809526</c:v>
                </c:pt>
                <c:pt idx="4">
                  <c:v>10.5</c:v>
                </c:pt>
                <c:pt idx="5">
                  <c:v>10.666666666666666</c:v>
                </c:pt>
                <c:pt idx="6">
                  <c:v>10.777777777777779</c:v>
                </c:pt>
                <c:pt idx="7">
                  <c:v>10.111111111111111</c:v>
                </c:pt>
                <c:pt idx="8">
                  <c:v>10.772727272727273</c:v>
                </c:pt>
                <c:pt idx="9">
                  <c:v>10.545454545454545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C4C1-4DC4-BEBC-09553FE46A12}"/>
            </c:ext>
          </c:extLst>
        </c:ser>
        <c:ser>
          <c:idx val="1"/>
          <c:order val="1"/>
          <c:tx>
            <c:strRef>
              <c:f>'МАТ доля, оценки'!$D$2</c:f>
              <c:strCache>
                <c:ptCount val="1"/>
                <c:pt idx="0">
                  <c:v>2023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1379964829093255E-17"/>
                  <c:y val="4.53686290417970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829922611760939E-2"/>
                      <c:h val="3.86768554896041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C4C1-4DC4-BEBC-09553FE46A12}"/>
                </c:ext>
              </c:extLst>
            </c:dLbl>
            <c:dLbl>
              <c:idx val="1"/>
              <c:layout>
                <c:manualLayout>
                  <c:x val="-1.2414650499729012E-3"/>
                  <c:y val="2.0163835129687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4C1-4DC4-BEBC-09553FE46A12}"/>
                </c:ext>
              </c:extLst>
            </c:dLbl>
            <c:dLbl>
              <c:idx val="2"/>
              <c:layout>
                <c:manualLayout>
                  <c:x val="2.7312231099403325E-2"/>
                  <c:y val="1.51228763472656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4C1-4DC4-BEBC-09553FE46A12}"/>
                </c:ext>
              </c:extLst>
            </c:dLbl>
            <c:dLbl>
              <c:idx val="3"/>
              <c:layout>
                <c:manualLayout>
                  <c:x val="-4.5519859316373021E-17"/>
                  <c:y val="-2.0163835129687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4C1-4DC4-BEBC-09553FE46A12}"/>
                </c:ext>
              </c:extLst>
            </c:dLbl>
            <c:dLbl>
              <c:idx val="4"/>
              <c:layout>
                <c:manualLayout>
                  <c:x val="6.8281555280042816E-3"/>
                  <c:y val="-1.38626366516603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829922611760939E-2"/>
                      <c:h val="4.62382936632369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4C1-4DC4-BEBC-09553FE46A12}"/>
                </c:ext>
              </c:extLst>
            </c:dLbl>
            <c:dLbl>
              <c:idx val="5"/>
              <c:layout>
                <c:manualLayout>
                  <c:x val="-2.4829300999457569E-3"/>
                  <c:y val="2.52047939121094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4C1-4DC4-BEBC-09553FE46A12}"/>
                </c:ext>
              </c:extLst>
            </c:dLbl>
            <c:dLbl>
              <c:idx val="6"/>
              <c:layout>
                <c:manualLayout>
                  <c:x val="-2.4829300999457569E-3"/>
                  <c:y val="2.7725273303320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C4C1-4DC4-BEBC-09553FE46A12}"/>
                </c:ext>
              </c:extLst>
            </c:dLbl>
            <c:dLbl>
              <c:idx val="7"/>
              <c:layout>
                <c:manualLayout>
                  <c:x val="-4.9658213543707832E-3"/>
                  <c:y val="1.9628789316738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4C1-4DC4-BEBC-09553FE46A12}"/>
                </c:ext>
              </c:extLst>
            </c:dLbl>
            <c:dLbl>
              <c:idx val="8"/>
              <c:layout>
                <c:manualLayout>
                  <c:x val="3.8485416549159233E-2"/>
                  <c:y val="7.5614381736328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C4C1-4DC4-BEBC-09553FE46A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'МАТ доля, оценки'!$B$3:$B$56</c:f>
              <c:strCache>
                <c:ptCount val="10"/>
                <c:pt idx="0">
                  <c:v>МБОУ СОШ с. Устиновка Кавалеровский МО</c:v>
                </c:pt>
                <c:pt idx="1">
                  <c:v>МБОУ СОШ № 26 п. Новонежино Шкотовский МО</c:v>
                </c:pt>
                <c:pt idx="2">
                  <c:v>МБОУ СОШ им. И.И. Юркова с. Сиваковка Хорольский МО</c:v>
                </c:pt>
                <c:pt idx="3">
                  <c:v>МБОУ СОШ № 1 г. Партизанск</c:v>
                </c:pt>
                <c:pt idx="4">
                  <c:v>МБОУ СОШ № 28 с. Анисимовка Шкотовский МО</c:v>
                </c:pt>
                <c:pt idx="5">
                  <c:v>МОБУ СОШ с. Тихменево Лесозаводский ГО</c:v>
                </c:pt>
                <c:pt idx="6">
                  <c:v>МБОУ ООШ № 12 с. Тереховка Надеждинский МР</c:v>
                </c:pt>
                <c:pt idx="7">
                  <c:v>Александровский филиал МБОУ СОШ № 7 с. Чкаловское Спасский МР</c:v>
                </c:pt>
                <c:pt idx="8">
                  <c:v>МБОУ СОШ № 1 пгт. Шкотово Шкотовский МО</c:v>
                </c:pt>
                <c:pt idx="9">
                  <c:v>МБОУ СОШ с. Павло-Федоровка Кировский МР</c:v>
                </c:pt>
              </c:strCache>
            </c:strRef>
          </c:cat>
          <c:val>
            <c:numRef>
              <c:f>'МАТ доля, оценки'!$D$3:$D$56</c:f>
              <c:numCache>
                <c:formatCode>0.00</c:formatCode>
                <c:ptCount val="10"/>
                <c:pt idx="0">
                  <c:v>12.166666666666666</c:v>
                </c:pt>
                <c:pt idx="1">
                  <c:v>11.611111111111111</c:v>
                </c:pt>
                <c:pt idx="2">
                  <c:v>11.285714285714286</c:v>
                </c:pt>
                <c:pt idx="3">
                  <c:v>11.377777777777778</c:v>
                </c:pt>
                <c:pt idx="4">
                  <c:v>10.8</c:v>
                </c:pt>
                <c:pt idx="5">
                  <c:v>10.833333333333334</c:v>
                </c:pt>
                <c:pt idx="6">
                  <c:v>10.75</c:v>
                </c:pt>
                <c:pt idx="7">
                  <c:v>11.75</c:v>
                </c:pt>
                <c:pt idx="8">
                  <c:v>11.727272727272727</c:v>
                </c:pt>
                <c:pt idx="9">
                  <c:v>12.222222222222221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3-C4C1-4DC4-BEBC-09553FE46A12}"/>
            </c:ext>
          </c:extLst>
        </c:ser>
        <c:ser>
          <c:idx val="2"/>
          <c:order val="2"/>
          <c:tx>
            <c:strRef>
              <c:f>'МАТ доля, оценки'!$E$2</c:f>
              <c:strCache>
                <c:ptCount val="1"/>
                <c:pt idx="0">
                  <c:v>2024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4.9658601998915138E-3"/>
                  <c:y val="-3.7807190868164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C4C1-4DC4-BEBC-09553FE46A12}"/>
                </c:ext>
              </c:extLst>
            </c:dLbl>
            <c:dLbl>
              <c:idx val="1"/>
              <c:layout>
                <c:manualLayout>
                  <c:x val="1.2414650499728557E-3"/>
                  <c:y val="-3.0245752694531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C4C1-4DC4-BEBC-09553FE46A12}"/>
                </c:ext>
              </c:extLst>
            </c:dLbl>
            <c:dLbl>
              <c:idx val="2"/>
              <c:layout>
                <c:manualLayout>
                  <c:x val="-4.66301062189325E-3"/>
                  <c:y val="-5.8730262912813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C4C1-4DC4-BEBC-09553FE46A12}"/>
                </c:ext>
              </c:extLst>
            </c:dLbl>
            <c:dLbl>
              <c:idx val="3"/>
              <c:layout>
                <c:manualLayout>
                  <c:x val="3.7243660157780072E-3"/>
                  <c:y val="-7.3853293195416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C4C1-4DC4-BEBC-09553FE46A12}"/>
                </c:ext>
              </c:extLst>
            </c:dLbl>
            <c:dLbl>
              <c:idx val="4"/>
              <c:layout>
                <c:manualLayout>
                  <c:x val="4.9658601998915138E-3"/>
                  <c:y val="-3.0245752694531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C4C1-4DC4-BEBC-09553FE46A12}"/>
                </c:ext>
              </c:extLst>
            </c:dLbl>
            <c:dLbl>
              <c:idx val="5"/>
              <c:layout>
                <c:manualLayout>
                  <c:x val="-9.1039718632746042E-17"/>
                  <c:y val="-5.0409587824219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C4C1-4DC4-BEBC-09553FE46A12}"/>
                </c:ext>
              </c:extLst>
            </c:dLbl>
            <c:dLbl>
              <c:idx val="6"/>
              <c:layout>
                <c:manualLayout>
                  <c:x val="-1.2414650499728785E-3"/>
                  <c:y val="-3.7807190868164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C4C1-4DC4-BEBC-09553FE46A12}"/>
                </c:ext>
              </c:extLst>
            </c:dLbl>
            <c:dLbl>
              <c:idx val="7"/>
              <c:layout>
                <c:manualLayout>
                  <c:x val="3.7243951499185443E-3"/>
                  <c:y val="-2.5204793912109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C4C1-4DC4-BEBC-09553FE46A12}"/>
                </c:ext>
              </c:extLst>
            </c:dLbl>
            <c:dLbl>
              <c:idx val="8"/>
              <c:layout>
                <c:manualLayout>
                  <c:x val="4.9658601998915138E-3"/>
                  <c:y val="-4.0327670259375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C4C1-4DC4-BEBC-09553FE46A12}"/>
                </c:ext>
              </c:extLst>
            </c:dLbl>
            <c:dLbl>
              <c:idx val="9"/>
              <c:layout>
                <c:manualLayout>
                  <c:x val="0"/>
                  <c:y val="-2.0163835129687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C4C1-4DC4-BEBC-09553FE46A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'МАТ доля, оценки'!$B$3:$B$56</c:f>
              <c:strCache>
                <c:ptCount val="10"/>
                <c:pt idx="0">
                  <c:v>МБОУ СОШ с. Устиновка Кавалеровский МО</c:v>
                </c:pt>
                <c:pt idx="1">
                  <c:v>МБОУ СОШ № 26 п. Новонежино Шкотовский МО</c:v>
                </c:pt>
                <c:pt idx="2">
                  <c:v>МБОУ СОШ им. И.И. Юркова с. Сиваковка Хорольский МО</c:v>
                </c:pt>
                <c:pt idx="3">
                  <c:v>МБОУ СОШ № 1 г. Партизанск</c:v>
                </c:pt>
                <c:pt idx="4">
                  <c:v>МБОУ СОШ № 28 с. Анисимовка Шкотовский МО</c:v>
                </c:pt>
                <c:pt idx="5">
                  <c:v>МОБУ СОШ с. Тихменево Лесозаводский ГО</c:v>
                </c:pt>
                <c:pt idx="6">
                  <c:v>МБОУ ООШ № 12 с. Тереховка Надеждинский МР</c:v>
                </c:pt>
                <c:pt idx="7">
                  <c:v>Александровский филиал МБОУ СОШ № 7 с. Чкаловское Спасский МР</c:v>
                </c:pt>
                <c:pt idx="8">
                  <c:v>МБОУ СОШ № 1 пгт. Шкотово Шкотовский МО</c:v>
                </c:pt>
                <c:pt idx="9">
                  <c:v>МБОУ СОШ с. Павло-Федоровка Кировский МР</c:v>
                </c:pt>
              </c:strCache>
            </c:strRef>
          </c:cat>
          <c:val>
            <c:numRef>
              <c:f>'МАТ доля, оценки'!$E$3:$E$56</c:f>
              <c:numCache>
                <c:formatCode>0.00</c:formatCode>
                <c:ptCount val="10"/>
                <c:pt idx="0">
                  <c:v>12.375</c:v>
                </c:pt>
                <c:pt idx="1">
                  <c:v>11.80952380952381</c:v>
                </c:pt>
                <c:pt idx="2">
                  <c:v>11.428571428571429</c:v>
                </c:pt>
                <c:pt idx="3">
                  <c:v>13.266666666666667</c:v>
                </c:pt>
                <c:pt idx="4">
                  <c:v>12.375</c:v>
                </c:pt>
                <c:pt idx="5">
                  <c:v>12.23076923076923</c:v>
                </c:pt>
                <c:pt idx="6">
                  <c:v>12.916666666666666</c:v>
                </c:pt>
                <c:pt idx="7">
                  <c:v>13.142857142857142</c:v>
                </c:pt>
                <c:pt idx="8">
                  <c:v>12.717948717948717</c:v>
                </c:pt>
                <c:pt idx="9">
                  <c:v>12.888888888888889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E-C4C1-4DC4-BEBC-09553FE46A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94201336"/>
        <c:axId val="494201728"/>
      </c:lineChart>
      <c:catAx>
        <c:axId val="494201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4201728"/>
        <c:crosses val="autoZero"/>
        <c:auto val="1"/>
        <c:lblAlgn val="ctr"/>
        <c:lblOffset val="100"/>
        <c:noMultiLvlLbl val="1"/>
      </c:catAx>
      <c:valAx>
        <c:axId val="494201728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4201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476776013270114"/>
          <c:y val="0.57931746536618822"/>
          <c:w val="5.2322398672988615E-2"/>
          <c:h val="0.201323237251809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Динамика ОО с временным понижением доли выполнения заданий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7894206421763931E-2"/>
          <c:y val="0.10122848081903592"/>
          <c:w val="0.85538976075063833"/>
          <c:h val="0.77856003027313314"/>
        </c:manualLayout>
      </c:layout>
      <c:lineChart>
        <c:grouping val="standard"/>
        <c:varyColors val="0"/>
        <c:ser>
          <c:idx val="0"/>
          <c:order val="0"/>
          <c:tx>
            <c:strRef>
              <c:f>'МАТ доля, оценки'!$C$2</c:f>
              <c:strCache>
                <c:ptCount val="1"/>
                <c:pt idx="0">
                  <c:v>2022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8068194123677389E-2"/>
                  <c:y val="2.27780137525090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2644507421903148E-2"/>
                      <c:h val="3.991461838142954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7B9-4442-BFC6-EEA565D7A37D}"/>
                </c:ext>
              </c:extLst>
            </c:dLbl>
            <c:dLbl>
              <c:idx val="5"/>
              <c:layout>
                <c:manualLayout>
                  <c:x val="-6.3042880304384624E-2"/>
                  <c:y val="-7.74729932848791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B9-4442-BFC6-EEA565D7A37D}"/>
                </c:ext>
              </c:extLst>
            </c:dLbl>
            <c:dLbl>
              <c:idx val="7"/>
              <c:layout>
                <c:manualLayout>
                  <c:x val="-2.1330014981396347E-2"/>
                  <c:y val="-4.69032832141094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7B9-4442-BFC6-EEA565D7A37D}"/>
                </c:ext>
              </c:extLst>
            </c:dLbl>
            <c:dLbl>
              <c:idx val="8"/>
              <c:layout>
                <c:manualLayout>
                  <c:x val="-2.2312118750450416E-2"/>
                  <c:y val="-1.50733052458240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B9-4442-BFC6-EEA565D7A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'МАТ доля, оценки'!$B$3:$B$56</c:f>
              <c:strCache>
                <c:ptCount val="10"/>
                <c:pt idx="0">
                  <c:v>МКОУ СОШ № 7 с. Новомихайловка Чугуевский МО</c:v>
                </c:pt>
                <c:pt idx="1">
                  <c:v>МБОУ СОШ № 11 п. Оленевод Надеждинский МР</c:v>
                </c:pt>
                <c:pt idx="2">
                  <c:v>МОБУ Новогеоргиевская СОШ Октябрьский МО</c:v>
                </c:pt>
                <c:pt idx="3">
                  <c:v>МКОУ СОШ № 3 с. Булыга-Фадеево Чугуевский МО</c:v>
                </c:pt>
                <c:pt idx="4">
                  <c:v>МБОУ СОШ с. Авдеевка Кировский МР</c:v>
                </c:pt>
                <c:pt idx="5">
                  <c:v>МКОУ СОШ № 11 с. Верхняя Бреевка Чугуевский МО</c:v>
                </c:pt>
                <c:pt idx="6">
                  <c:v>МБОУ СОШ № 7 с. Снегуровка Черниговский МО</c:v>
                </c:pt>
                <c:pt idx="7">
                  <c:v>МКОУ СОШ № 15 с. Соколовка Чугуевский МО</c:v>
                </c:pt>
                <c:pt idx="8">
                  <c:v>МБОУ школа с. Новогордеевка</c:v>
                </c:pt>
                <c:pt idx="9">
                  <c:v>МОБУ СОШ с. Орехово Дальнереченский МР</c:v>
                </c:pt>
              </c:strCache>
            </c:strRef>
          </c:cat>
          <c:val>
            <c:numRef>
              <c:f>'МАТ доля, оценки'!$C$3:$C$56</c:f>
              <c:numCache>
                <c:formatCode>0.00</c:formatCode>
                <c:ptCount val="10"/>
                <c:pt idx="0">
                  <c:v>11</c:v>
                </c:pt>
                <c:pt idx="1">
                  <c:v>10</c:v>
                </c:pt>
                <c:pt idx="2">
                  <c:v>11.461538461538462</c:v>
                </c:pt>
                <c:pt idx="3">
                  <c:v>11.4</c:v>
                </c:pt>
                <c:pt idx="4">
                  <c:v>10.357142857142858</c:v>
                </c:pt>
                <c:pt idx="5">
                  <c:v>11.875</c:v>
                </c:pt>
                <c:pt idx="6">
                  <c:v>11.125</c:v>
                </c:pt>
                <c:pt idx="7">
                  <c:v>11.461538461538462</c:v>
                </c:pt>
                <c:pt idx="8">
                  <c:v>11.615384615384615</c:v>
                </c:pt>
                <c:pt idx="9">
                  <c:v>11.875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B7B9-4442-BFC6-EEA565D7A37D}"/>
            </c:ext>
          </c:extLst>
        </c:ser>
        <c:ser>
          <c:idx val="1"/>
          <c:order val="1"/>
          <c:tx>
            <c:strRef>
              <c:f>'МАТ доля, оценки'!$D$2</c:f>
              <c:strCache>
                <c:ptCount val="1"/>
                <c:pt idx="0">
                  <c:v>2023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1.9616700706440064E-2"/>
                  <c:y val="2.15567243408565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7B9-4442-BFC6-EEA565D7A37D}"/>
                </c:ext>
              </c:extLst>
            </c:dLbl>
            <c:dLbl>
              <c:idx val="2"/>
              <c:layout>
                <c:manualLayout>
                  <c:x val="-3.039837288248147E-2"/>
                  <c:y val="2.1557012766286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6055707758766734E-2"/>
                      <c:h val="3.7472616408984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7B9-4442-BFC6-EEA565D7A37D}"/>
                </c:ext>
              </c:extLst>
            </c:dLbl>
            <c:dLbl>
              <c:idx val="4"/>
              <c:layout>
                <c:manualLayout>
                  <c:x val="-1.1530446574409008E-2"/>
                  <c:y val="2.15567243408565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7B9-4442-BFC6-EEA565D7A37D}"/>
                </c:ext>
              </c:extLst>
            </c:dLbl>
            <c:dLbl>
              <c:idx val="5"/>
              <c:layout>
                <c:manualLayout>
                  <c:x val="-2.1330014981396347E-2"/>
                  <c:y val="4.88991676061991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7B9-4442-BFC6-EEA565D7A37D}"/>
                </c:ext>
              </c:extLst>
            </c:dLbl>
            <c:dLbl>
              <c:idx val="6"/>
              <c:layout>
                <c:manualLayout>
                  <c:x val="-2.2312135356240031E-2"/>
                  <c:y val="4.30186949933475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7B9-4442-BFC6-EEA565D7A37D}"/>
                </c:ext>
              </c:extLst>
            </c:dLbl>
            <c:dLbl>
              <c:idx val="7"/>
              <c:layout>
                <c:manualLayout>
                  <c:x val="-2.2312135356239951E-2"/>
                  <c:y val="4.94526719234385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7B9-4442-BFC6-EEA565D7A37D}"/>
                </c:ext>
              </c:extLst>
            </c:dLbl>
            <c:dLbl>
              <c:idx val="8"/>
              <c:layout>
                <c:manualLayout>
                  <c:x val="-1.6322300874871857E-2"/>
                  <c:y val="2.6440728285747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B9-4442-BFC6-EEA565D7A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'МАТ доля, оценки'!$B$3:$B$56</c:f>
              <c:strCache>
                <c:ptCount val="10"/>
                <c:pt idx="0">
                  <c:v>МКОУ СОШ № 7 с. Новомихайловка Чугуевский МО</c:v>
                </c:pt>
                <c:pt idx="1">
                  <c:v>МБОУ СОШ № 11 п. Оленевод Надеждинский МР</c:v>
                </c:pt>
                <c:pt idx="2">
                  <c:v>МОБУ Новогеоргиевская СОШ Октябрьский МО</c:v>
                </c:pt>
                <c:pt idx="3">
                  <c:v>МКОУ СОШ № 3 с. Булыга-Фадеево Чугуевский МО</c:v>
                </c:pt>
                <c:pt idx="4">
                  <c:v>МБОУ СОШ с. Авдеевка Кировский МР</c:v>
                </c:pt>
                <c:pt idx="5">
                  <c:v>МКОУ СОШ № 11 с. Верхняя Бреевка Чугуевский МО</c:v>
                </c:pt>
                <c:pt idx="6">
                  <c:v>МБОУ СОШ № 7 с. Снегуровка Черниговский МО</c:v>
                </c:pt>
                <c:pt idx="7">
                  <c:v>МКОУ СОШ № 15 с. Соколовка Чугуевский МО</c:v>
                </c:pt>
                <c:pt idx="8">
                  <c:v>МБОУ школа с. Новогордеевка</c:v>
                </c:pt>
                <c:pt idx="9">
                  <c:v>МОБУ СОШ с. Орехово Дальнереченский МР</c:v>
                </c:pt>
              </c:strCache>
            </c:strRef>
          </c:cat>
          <c:val>
            <c:numRef>
              <c:f>'МАТ доля, оценки'!$D$3:$D$56</c:f>
              <c:numCache>
                <c:formatCode>0.00</c:formatCode>
                <c:ptCount val="10"/>
                <c:pt idx="0">
                  <c:v>7.6</c:v>
                </c:pt>
                <c:pt idx="1">
                  <c:v>9.1999999999999993</c:v>
                </c:pt>
                <c:pt idx="2">
                  <c:v>9.3076923076923084</c:v>
                </c:pt>
                <c:pt idx="3">
                  <c:v>7.666666666666667</c:v>
                </c:pt>
                <c:pt idx="4">
                  <c:v>10.333333333333334</c:v>
                </c:pt>
                <c:pt idx="5">
                  <c:v>10.166666666666666</c:v>
                </c:pt>
                <c:pt idx="6">
                  <c:v>10.083333333333334</c:v>
                </c:pt>
                <c:pt idx="7">
                  <c:v>10.388888888888889</c:v>
                </c:pt>
                <c:pt idx="8">
                  <c:v>11.461538461538462</c:v>
                </c:pt>
                <c:pt idx="9">
                  <c:v>10.9375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A-B7B9-4442-BFC6-EEA565D7A37D}"/>
            </c:ext>
          </c:extLst>
        </c:ser>
        <c:ser>
          <c:idx val="2"/>
          <c:order val="2"/>
          <c:tx>
            <c:strRef>
              <c:f>'МАТ доля, оценки'!$E$2</c:f>
              <c:strCache>
                <c:ptCount val="1"/>
                <c:pt idx="0">
                  <c:v>2024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1.9916191600219034E-2"/>
                  <c:y val="3.1324732230638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7B9-4442-BFC6-EEA565D7A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'МАТ доля, оценки'!$B$3:$B$56</c:f>
              <c:strCache>
                <c:ptCount val="10"/>
                <c:pt idx="0">
                  <c:v>МКОУ СОШ № 7 с. Новомихайловка Чугуевский МО</c:v>
                </c:pt>
                <c:pt idx="1">
                  <c:v>МБОУ СОШ № 11 п. Оленевод Надеждинский МР</c:v>
                </c:pt>
                <c:pt idx="2">
                  <c:v>МОБУ Новогеоргиевская СОШ Октябрьский МО</c:v>
                </c:pt>
                <c:pt idx="3">
                  <c:v>МКОУ СОШ № 3 с. Булыга-Фадеево Чугуевский МО</c:v>
                </c:pt>
                <c:pt idx="4">
                  <c:v>МБОУ СОШ с. Авдеевка Кировский МР</c:v>
                </c:pt>
                <c:pt idx="5">
                  <c:v>МКОУ СОШ № 11 с. Верхняя Бреевка Чугуевский МО</c:v>
                </c:pt>
                <c:pt idx="6">
                  <c:v>МБОУ СОШ № 7 с. Снегуровка Черниговский МО</c:v>
                </c:pt>
                <c:pt idx="7">
                  <c:v>МКОУ СОШ № 15 с. Соколовка Чугуевский МО</c:v>
                </c:pt>
                <c:pt idx="8">
                  <c:v>МБОУ школа с. Новогордеевка</c:v>
                </c:pt>
                <c:pt idx="9">
                  <c:v>МОБУ СОШ с. Орехово Дальнереченский МР</c:v>
                </c:pt>
              </c:strCache>
            </c:strRef>
          </c:cat>
          <c:val>
            <c:numRef>
              <c:f>'МАТ доля, оценки'!$E$3:$E$56</c:f>
              <c:numCache>
                <c:formatCode>0.00</c:formatCode>
                <c:ptCount val="10"/>
                <c:pt idx="0">
                  <c:v>11.714285714285714</c:v>
                </c:pt>
                <c:pt idx="1">
                  <c:v>12.833333333333334</c:v>
                </c:pt>
                <c:pt idx="2">
                  <c:v>11.352941176470589</c:v>
                </c:pt>
                <c:pt idx="3">
                  <c:v>14.3</c:v>
                </c:pt>
                <c:pt idx="4">
                  <c:v>13.222222222222221</c:v>
                </c:pt>
                <c:pt idx="5">
                  <c:v>12.5</c:v>
                </c:pt>
                <c:pt idx="6">
                  <c:v>13.357142857142858</c:v>
                </c:pt>
                <c:pt idx="7">
                  <c:v>12.823529411764707</c:v>
                </c:pt>
                <c:pt idx="8">
                  <c:v>12.2</c:v>
                </c:pt>
                <c:pt idx="9">
                  <c:v>12.875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B7B9-4442-BFC6-EEA565D7A37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0042400"/>
        <c:axId val="432450608"/>
      </c:lineChart>
      <c:catAx>
        <c:axId val="70042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2450608"/>
        <c:crosses val="autoZero"/>
        <c:auto val="1"/>
        <c:lblAlgn val="ctr"/>
        <c:lblOffset val="100"/>
        <c:noMultiLvlLbl val="1"/>
      </c:catAx>
      <c:valAx>
        <c:axId val="432450608"/>
        <c:scaling>
          <c:orientation val="minMax"/>
          <c:max val="1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042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Физика</a:t>
            </a:r>
          </a:p>
        </c:rich>
      </c:tx>
      <c:layout>
        <c:manualLayout>
          <c:xMode val="edge"/>
          <c:yMode val="edge"/>
          <c:x val="0.43451802236256037"/>
          <c:y val="1.424836508425047E-2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обучения, %</c:v>
                </c:pt>
              </c:strCache>
            </c:strRef>
          </c:tx>
          <c:spPr>
            <a:solidFill>
              <a:schemeClr val="accent5"/>
            </a:solidFill>
            <a:ln w="15875" cap="flat" cmpd="sng" algn="ctr">
              <a:solidFill>
                <a:schemeClr val="accent5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Лист1!$A$2:$A$35</c:f>
              <c:strCache>
                <c:ptCount val="34"/>
                <c:pt idx="0">
                  <c:v>Ханкайский муниципальный округ</c:v>
                </c:pt>
                <c:pt idx="1">
                  <c:v>Кировский муниципальный район</c:v>
                </c:pt>
                <c:pt idx="2">
                  <c:v>Октябрьский муниципальный округ</c:v>
                </c:pt>
                <c:pt idx="3">
                  <c:v>Город Владивосток</c:v>
                </c:pt>
                <c:pt idx="4">
                  <c:v>Чугуевский муниципальный округ</c:v>
                </c:pt>
                <c:pt idx="5">
                  <c:v>Хасанский муниципальный район</c:v>
                </c:pt>
                <c:pt idx="6">
                  <c:v>Лесозаводский городской округ</c:v>
                </c:pt>
                <c:pt idx="7">
                  <c:v>Городской округ ЗАТО Фокино</c:v>
                </c:pt>
                <c:pt idx="8">
                  <c:v>Городской округ Большой Камень</c:v>
                </c:pt>
                <c:pt idx="9">
                  <c:v>Уссурийский городской округ</c:v>
                </c:pt>
                <c:pt idx="10">
                  <c:v>Артемовский городской округ</c:v>
                </c:pt>
                <c:pt idx="11">
                  <c:v>Находкинский городской округ</c:v>
                </c:pt>
                <c:pt idx="12">
                  <c:v>Дальнереченский муниципальный район</c:v>
                </c:pt>
                <c:pt idx="13">
                  <c:v>Ольгинский муниципальный район</c:v>
                </c:pt>
                <c:pt idx="14">
                  <c:v>Шкотовский муниципальный район</c:v>
                </c:pt>
                <c:pt idx="15">
                  <c:v>Красноармейский муниципальный район</c:v>
                </c:pt>
                <c:pt idx="16">
                  <c:v>Партизанский муниципальный район</c:v>
                </c:pt>
                <c:pt idx="17">
                  <c:v>Дальнегорский городской округ</c:v>
                </c:pt>
                <c:pt idx="18">
                  <c:v>Надеждинский муниципальный район</c:v>
                </c:pt>
                <c:pt idx="19">
                  <c:v>Дальнереченский городской округ</c:v>
                </c:pt>
                <c:pt idx="20">
                  <c:v>Пожарский муниципальный район</c:v>
                </c:pt>
                <c:pt idx="21">
                  <c:v>Партизанский городской округ</c:v>
                </c:pt>
                <c:pt idx="22">
                  <c:v>Кавалеровский муниципальный район</c:v>
                </c:pt>
                <c:pt idx="23">
                  <c:v>Хорольский муниципальный округ</c:v>
                </c:pt>
                <c:pt idx="24">
                  <c:v>Городской округ Спасск-Дальний</c:v>
                </c:pt>
                <c:pt idx="25">
                  <c:v>Яковлевский муниципальный район</c:v>
                </c:pt>
                <c:pt idx="26">
                  <c:v>Арсеньевский городской округ</c:v>
                </c:pt>
                <c:pt idx="27">
                  <c:v>Лазовский муниципальный округ</c:v>
                </c:pt>
                <c:pt idx="28">
                  <c:v>Анучинский муниципальный округ</c:v>
                </c:pt>
                <c:pt idx="29">
                  <c:v>Спасский муниципальный район</c:v>
                </c:pt>
                <c:pt idx="30">
                  <c:v>Черниговский муниципальный район</c:v>
                </c:pt>
                <c:pt idx="31">
                  <c:v>Михайловский муниципальный район</c:v>
                </c:pt>
                <c:pt idx="32">
                  <c:v>Пограничный муниципальный округ</c:v>
                </c:pt>
                <c:pt idx="33">
                  <c:v>Тернейский муниципальный округ</c:v>
                </c:pt>
              </c:strCache>
            </c:strRef>
          </c:cat>
          <c:val>
            <c:numRef>
              <c:f>Лист1!$B$2:$B$35</c:f>
              <c:numCache>
                <c:formatCode>0.00</c:formatCode>
                <c:ptCount val="34"/>
                <c:pt idx="0">
                  <c:v>88.89</c:v>
                </c:pt>
                <c:pt idx="1">
                  <c:v>70</c:v>
                </c:pt>
                <c:pt idx="2">
                  <c:v>67.650000000000006</c:v>
                </c:pt>
                <c:pt idx="3">
                  <c:v>61</c:v>
                </c:pt>
                <c:pt idx="4">
                  <c:v>60</c:v>
                </c:pt>
                <c:pt idx="5">
                  <c:v>59.09</c:v>
                </c:pt>
                <c:pt idx="6">
                  <c:v>58.62</c:v>
                </c:pt>
                <c:pt idx="7">
                  <c:v>57.81</c:v>
                </c:pt>
                <c:pt idx="8">
                  <c:v>56</c:v>
                </c:pt>
                <c:pt idx="9">
                  <c:v>55.61</c:v>
                </c:pt>
                <c:pt idx="10">
                  <c:v>53.75</c:v>
                </c:pt>
                <c:pt idx="11">
                  <c:v>52.08</c:v>
                </c:pt>
                <c:pt idx="12">
                  <c:v>50</c:v>
                </c:pt>
                <c:pt idx="13">
                  <c:v>50</c:v>
                </c:pt>
                <c:pt idx="14">
                  <c:v>46.43</c:v>
                </c:pt>
                <c:pt idx="15">
                  <c:v>45</c:v>
                </c:pt>
                <c:pt idx="16">
                  <c:v>41.67</c:v>
                </c:pt>
                <c:pt idx="17">
                  <c:v>41.03</c:v>
                </c:pt>
                <c:pt idx="18">
                  <c:v>40.82</c:v>
                </c:pt>
                <c:pt idx="19">
                  <c:v>40.74</c:v>
                </c:pt>
                <c:pt idx="20">
                  <c:v>40</c:v>
                </c:pt>
                <c:pt idx="21">
                  <c:v>39.130000000000003</c:v>
                </c:pt>
                <c:pt idx="22">
                  <c:v>35.71</c:v>
                </c:pt>
                <c:pt idx="23">
                  <c:v>33.33</c:v>
                </c:pt>
                <c:pt idx="24">
                  <c:v>32.69</c:v>
                </c:pt>
                <c:pt idx="25">
                  <c:v>31.58</c:v>
                </c:pt>
                <c:pt idx="26">
                  <c:v>30</c:v>
                </c:pt>
                <c:pt idx="27">
                  <c:v>30</c:v>
                </c:pt>
                <c:pt idx="28">
                  <c:v>25</c:v>
                </c:pt>
                <c:pt idx="29">
                  <c:v>25</c:v>
                </c:pt>
                <c:pt idx="30">
                  <c:v>23.81</c:v>
                </c:pt>
                <c:pt idx="31">
                  <c:v>23.08</c:v>
                </c:pt>
                <c:pt idx="32">
                  <c:v>22.22</c:v>
                </c:pt>
                <c:pt idx="3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C7-4050-B7F6-7767640568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100"/>
        <c:axId val="293520896"/>
        <c:axId val="293345472"/>
      </c:barChart>
      <c:catAx>
        <c:axId val="2935208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29334547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93345472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0" sourceLinked="0"/>
        <c:majorTickMark val="none"/>
        <c:minorTickMark val="none"/>
        <c:tickLblPos val="nextTo"/>
        <c:crossAx val="29352089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 w="28575">
      <a:solidFill>
        <a:srgbClr val="138189"/>
      </a:solidFill>
    </a:ln>
  </c:spPr>
  <c:txPr>
    <a:bodyPr/>
    <a:lstStyle/>
    <a:p>
      <a:pPr>
        <a:defRPr sz="105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300"/>
              <a:t>Динамика ОО с временным понижением доли выполения заданий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'ФИЗ доля, оценки'!$C$2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4422647740911513E-16"/>
                  <c:y val="8.47309633460190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B34-4039-8D88-AEDD11FB8C6E}"/>
                </c:ext>
              </c:extLst>
            </c:dLbl>
            <c:dLbl>
              <c:idx val="2"/>
              <c:layout>
                <c:manualLayout>
                  <c:x val="-3.9334948234278954E-3"/>
                  <c:y val="4.23654816730095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B34-4039-8D88-AEDD11FB8C6E}"/>
                </c:ext>
              </c:extLst>
            </c:dLbl>
            <c:dLbl>
              <c:idx val="4"/>
              <c:layout>
                <c:manualLayout>
                  <c:x val="-1.4422647740911513E-16"/>
                  <c:y val="1.05913704182523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34-4039-8D88-AEDD11FB8C6E}"/>
                </c:ext>
              </c:extLst>
            </c:dLbl>
            <c:dLbl>
              <c:idx val="10"/>
              <c:layout>
                <c:manualLayout>
                  <c:x val="-5.9002422351418426E-3"/>
                  <c:y val="1.05913704182523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34-4039-8D88-AEDD11FB8C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'ФИЗ доля, оценки'!$B$3:$B$40</c:f>
              <c:strCache>
                <c:ptCount val="12"/>
                <c:pt idx="0">
                  <c:v>МБОУ СОШ № 59 г. Владивосток</c:v>
                </c:pt>
                <c:pt idx="1">
                  <c:v>МБОУ СОШ с. Борисовка Уссурийский ГО</c:v>
                </c:pt>
                <c:pt idx="2">
                  <c:v>МБОУ ЦО № 28 г. Владивосток</c:v>
                </c:pt>
                <c:pt idx="3">
                  <c:v>МБОУ СОШ № 66 г. Владивосток</c:v>
                </c:pt>
                <c:pt idx="4">
                  <c:v>МБОУ СОШ № 33 г. Владивосток</c:v>
                </c:pt>
                <c:pt idx="5">
                  <c:v>МБОУ СОШ № 18 г. Владивосток</c:v>
                </c:pt>
                <c:pt idx="6">
                  <c:v>МБОУ СОШ № 5 г. Спасск-Дальний</c:v>
                </c:pt>
                <c:pt idx="7">
                  <c:v>МАОУ СОШ № 22 Находкинский ГО</c:v>
                </c:pt>
                <c:pt idx="8">
                  <c:v>МБОУ СОШ № 22 с. Кневичи Артемовский ГО</c:v>
                </c:pt>
                <c:pt idx="9">
                  <c:v>МБОУ ОЦ Антарес г. Партизанск</c:v>
                </c:pt>
                <c:pt idx="10">
                  <c:v>МОБУ СОШ № 2 г. Дальнегорск</c:v>
                </c:pt>
                <c:pt idx="11">
                  <c:v>МКОУ СОШ № 31 п. Восток Красноармейский МО</c:v>
                </c:pt>
              </c:strCache>
            </c:strRef>
          </c:cat>
          <c:val>
            <c:numRef>
              <c:f>'ФИЗ доля, оценки'!$C$3:$C$40</c:f>
              <c:numCache>
                <c:formatCode>0.00</c:formatCode>
                <c:ptCount val="12"/>
                <c:pt idx="0">
                  <c:v>18.333333333333332</c:v>
                </c:pt>
                <c:pt idx="1">
                  <c:v>16.642857142857142</c:v>
                </c:pt>
                <c:pt idx="2">
                  <c:v>16</c:v>
                </c:pt>
                <c:pt idx="3">
                  <c:v>16</c:v>
                </c:pt>
                <c:pt idx="4">
                  <c:v>17.727272727272727</c:v>
                </c:pt>
                <c:pt idx="5">
                  <c:v>17.25</c:v>
                </c:pt>
                <c:pt idx="6">
                  <c:v>19.75</c:v>
                </c:pt>
                <c:pt idx="7">
                  <c:v>19</c:v>
                </c:pt>
                <c:pt idx="8">
                  <c:v>18.666666666666668</c:v>
                </c:pt>
                <c:pt idx="9">
                  <c:v>19.285714285714285</c:v>
                </c:pt>
                <c:pt idx="10">
                  <c:v>19.636363636363637</c:v>
                </c:pt>
                <c:pt idx="11">
                  <c:v>21.166666666666668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34-4039-8D88-AEDD11FB8C6E}"/>
            </c:ext>
          </c:extLst>
        </c:ser>
        <c:ser>
          <c:idx val="1"/>
          <c:order val="1"/>
          <c:tx>
            <c:strRef>
              <c:f>'ФИЗ доля, оценки'!$D$2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'ФИЗ доля, оценки'!$B$3:$B$40</c:f>
              <c:strCache>
                <c:ptCount val="12"/>
                <c:pt idx="0">
                  <c:v>МБОУ СОШ № 59 г. Владивосток</c:v>
                </c:pt>
                <c:pt idx="1">
                  <c:v>МБОУ СОШ с. Борисовка Уссурийский ГО</c:v>
                </c:pt>
                <c:pt idx="2">
                  <c:v>МБОУ ЦО № 28 г. Владивосток</c:v>
                </c:pt>
                <c:pt idx="3">
                  <c:v>МБОУ СОШ № 66 г. Владивосток</c:v>
                </c:pt>
                <c:pt idx="4">
                  <c:v>МБОУ СОШ № 33 г. Владивосток</c:v>
                </c:pt>
                <c:pt idx="5">
                  <c:v>МБОУ СОШ № 18 г. Владивосток</c:v>
                </c:pt>
                <c:pt idx="6">
                  <c:v>МБОУ СОШ № 5 г. Спасск-Дальний</c:v>
                </c:pt>
                <c:pt idx="7">
                  <c:v>МАОУ СОШ № 22 Находкинский ГО</c:v>
                </c:pt>
                <c:pt idx="8">
                  <c:v>МБОУ СОШ № 22 с. Кневичи Артемовский ГО</c:v>
                </c:pt>
                <c:pt idx="9">
                  <c:v>МБОУ ОЦ Антарес г. Партизанск</c:v>
                </c:pt>
                <c:pt idx="10">
                  <c:v>МОБУ СОШ № 2 г. Дальнегорск</c:v>
                </c:pt>
                <c:pt idx="11">
                  <c:v>МКОУ СОШ № 31 п. Восток Красноармейский МО</c:v>
                </c:pt>
              </c:strCache>
            </c:strRef>
          </c:cat>
          <c:val>
            <c:numRef>
              <c:f>'ФИЗ доля, оценки'!$D$3:$D$40</c:f>
              <c:numCache>
                <c:formatCode>0.00</c:formatCode>
                <c:ptCount val="12"/>
                <c:pt idx="0">
                  <c:v>15.2</c:v>
                </c:pt>
                <c:pt idx="1">
                  <c:v>15.8</c:v>
                </c:pt>
                <c:pt idx="2">
                  <c:v>15</c:v>
                </c:pt>
                <c:pt idx="3">
                  <c:v>13.25</c:v>
                </c:pt>
                <c:pt idx="4">
                  <c:v>17</c:v>
                </c:pt>
                <c:pt idx="5">
                  <c:v>14.75</c:v>
                </c:pt>
                <c:pt idx="6">
                  <c:v>17</c:v>
                </c:pt>
                <c:pt idx="7">
                  <c:v>15.6</c:v>
                </c:pt>
                <c:pt idx="8">
                  <c:v>15.666666666666666</c:v>
                </c:pt>
                <c:pt idx="9">
                  <c:v>17.142857142857142</c:v>
                </c:pt>
                <c:pt idx="10">
                  <c:v>18.785714285714285</c:v>
                </c:pt>
                <c:pt idx="11">
                  <c:v>18.333333333333332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34-4039-8D88-AEDD11FB8C6E}"/>
            </c:ext>
          </c:extLst>
        </c:ser>
        <c:ser>
          <c:idx val="2"/>
          <c:order val="2"/>
          <c:tx>
            <c:strRef>
              <c:f>'ФИЗ доля, оценки'!$E$2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800484470283829E-2"/>
                  <c:y val="-1.05913704182523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B34-4039-8D88-AEDD11FB8C6E}"/>
                </c:ext>
              </c:extLst>
            </c:dLbl>
            <c:dLbl>
              <c:idx val="6"/>
              <c:layout>
                <c:manualLayout>
                  <c:x val="0"/>
                  <c:y val="-4.23654816730095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B34-4039-8D88-AEDD11FB8C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'ФИЗ доля, оценки'!$B$3:$B$40</c:f>
              <c:strCache>
                <c:ptCount val="12"/>
                <c:pt idx="0">
                  <c:v>МБОУ СОШ № 59 г. Владивосток</c:v>
                </c:pt>
                <c:pt idx="1">
                  <c:v>МБОУ СОШ с. Борисовка Уссурийский ГО</c:v>
                </c:pt>
                <c:pt idx="2">
                  <c:v>МБОУ ЦО № 28 г. Владивосток</c:v>
                </c:pt>
                <c:pt idx="3">
                  <c:v>МБОУ СОШ № 66 г. Владивосток</c:v>
                </c:pt>
                <c:pt idx="4">
                  <c:v>МБОУ СОШ № 33 г. Владивосток</c:v>
                </c:pt>
                <c:pt idx="5">
                  <c:v>МБОУ СОШ № 18 г. Владивосток</c:v>
                </c:pt>
                <c:pt idx="6">
                  <c:v>МБОУ СОШ № 5 г. Спасск-Дальний</c:v>
                </c:pt>
                <c:pt idx="7">
                  <c:v>МАОУ СОШ № 22 Находкинский ГО</c:v>
                </c:pt>
                <c:pt idx="8">
                  <c:v>МБОУ СОШ № 22 с. Кневичи Артемовский ГО</c:v>
                </c:pt>
                <c:pt idx="9">
                  <c:v>МБОУ ОЦ Антарес г. Партизанск</c:v>
                </c:pt>
                <c:pt idx="10">
                  <c:v>МОБУ СОШ № 2 г. Дальнегорск</c:v>
                </c:pt>
                <c:pt idx="11">
                  <c:v>МКОУ СОШ № 31 п. Восток Красноармейский МО</c:v>
                </c:pt>
              </c:strCache>
            </c:strRef>
          </c:cat>
          <c:val>
            <c:numRef>
              <c:f>'ФИЗ доля, оценки'!$E$3:$E$40</c:f>
              <c:numCache>
                <c:formatCode>0.00</c:formatCode>
                <c:ptCount val="12"/>
                <c:pt idx="0">
                  <c:v>15.5</c:v>
                </c:pt>
                <c:pt idx="1">
                  <c:v>17.083333333333332</c:v>
                </c:pt>
                <c:pt idx="2">
                  <c:v>19.571428571428573</c:v>
                </c:pt>
                <c:pt idx="3">
                  <c:v>22.666666666666668</c:v>
                </c:pt>
                <c:pt idx="4">
                  <c:v>19.444444444444443</c:v>
                </c:pt>
                <c:pt idx="5">
                  <c:v>22.5</c:v>
                </c:pt>
                <c:pt idx="6">
                  <c:v>18.333333333333332</c:v>
                </c:pt>
                <c:pt idx="7">
                  <c:v>20.7</c:v>
                </c:pt>
                <c:pt idx="8">
                  <c:v>21.5</c:v>
                </c:pt>
                <c:pt idx="9">
                  <c:v>20.571428571428573</c:v>
                </c:pt>
                <c:pt idx="10">
                  <c:v>19.600000000000001</c:v>
                </c:pt>
                <c:pt idx="11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34-4039-8D88-AEDD11FB8C6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74032488"/>
        <c:axId val="574035232"/>
      </c:barChart>
      <c:catAx>
        <c:axId val="574032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4035232"/>
        <c:crosses val="autoZero"/>
        <c:auto val="1"/>
        <c:lblAlgn val="ctr"/>
        <c:lblOffset val="100"/>
        <c:noMultiLvlLbl val="1"/>
      </c:catAx>
      <c:valAx>
        <c:axId val="574035232"/>
        <c:scaling>
          <c:orientation val="minMax"/>
          <c:max val="25"/>
          <c:min val="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4032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589285714285717"/>
          <c:y val="0.94846516976897322"/>
          <c:w val="0.30135568991376077"/>
          <c:h val="3.97529284104504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300"/>
              <a:t>Динамика ОО с временным понижением доли выполения заданий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'ФИЗ доля, оценки'!$C$2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'ФИЗ доля, оценки'!$B$3:$B$40</c:f>
              <c:strCache>
                <c:ptCount val="12"/>
                <c:pt idx="0">
                  <c:v>МБОУ СОШ № 59 г. Владивосток</c:v>
                </c:pt>
                <c:pt idx="1">
                  <c:v>МБОУ СОШ с. Борисовка Уссурийский ГО</c:v>
                </c:pt>
                <c:pt idx="2">
                  <c:v>МБОУ ЦО № 28 г. Владивосток</c:v>
                </c:pt>
                <c:pt idx="3">
                  <c:v>МБОУ СОШ № 66 г. Владивосток</c:v>
                </c:pt>
                <c:pt idx="4">
                  <c:v>МБОУ СОШ № 33 г. Владивосток</c:v>
                </c:pt>
                <c:pt idx="5">
                  <c:v>МБОУ СОШ № 18 г. Владивосток</c:v>
                </c:pt>
                <c:pt idx="6">
                  <c:v>МБОУ СОШ № 5 г. Спасск-Дальний</c:v>
                </c:pt>
                <c:pt idx="7">
                  <c:v>МАОУ СОШ № 22 Находкинский ГО</c:v>
                </c:pt>
                <c:pt idx="8">
                  <c:v>МБОУ СОШ № 22 с. Кневичи Артемовский ГО</c:v>
                </c:pt>
                <c:pt idx="9">
                  <c:v>МБОУ ОЦ Антарес г. Партизанск</c:v>
                </c:pt>
                <c:pt idx="10">
                  <c:v>МОБУ СОШ № 2 г. Дальнегорск</c:v>
                </c:pt>
                <c:pt idx="11">
                  <c:v>МКОУ СОШ № 31 п. Восток Красноармейский МО</c:v>
                </c:pt>
              </c:strCache>
            </c:strRef>
          </c:cat>
          <c:val>
            <c:numRef>
              <c:f>'ФИЗ доля, оценки'!$C$3:$C$40</c:f>
              <c:numCache>
                <c:formatCode>0.00</c:formatCode>
                <c:ptCount val="12"/>
                <c:pt idx="0">
                  <c:v>18.333333333333332</c:v>
                </c:pt>
                <c:pt idx="1">
                  <c:v>16.642857142857142</c:v>
                </c:pt>
                <c:pt idx="2">
                  <c:v>16</c:v>
                </c:pt>
                <c:pt idx="3">
                  <c:v>16</c:v>
                </c:pt>
                <c:pt idx="4">
                  <c:v>17.727272727272727</c:v>
                </c:pt>
                <c:pt idx="5">
                  <c:v>17.25</c:v>
                </c:pt>
                <c:pt idx="6">
                  <c:v>19.75</c:v>
                </c:pt>
                <c:pt idx="7">
                  <c:v>19</c:v>
                </c:pt>
                <c:pt idx="8">
                  <c:v>18.666666666666668</c:v>
                </c:pt>
                <c:pt idx="9">
                  <c:v>19.285714285714285</c:v>
                </c:pt>
                <c:pt idx="10">
                  <c:v>19.636363636363637</c:v>
                </c:pt>
                <c:pt idx="11">
                  <c:v>21.166666666666668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F6-4B7B-94E4-01B06D5FC63D}"/>
            </c:ext>
          </c:extLst>
        </c:ser>
        <c:ser>
          <c:idx val="1"/>
          <c:order val="1"/>
          <c:tx>
            <c:strRef>
              <c:f>'ФИЗ доля, оценки'!$D$2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'ФИЗ доля, оценки'!$B$3:$B$40</c:f>
              <c:strCache>
                <c:ptCount val="12"/>
                <c:pt idx="0">
                  <c:v>МБОУ СОШ № 59 г. Владивосток</c:v>
                </c:pt>
                <c:pt idx="1">
                  <c:v>МБОУ СОШ с. Борисовка Уссурийский ГО</c:v>
                </c:pt>
                <c:pt idx="2">
                  <c:v>МБОУ ЦО № 28 г. Владивосток</c:v>
                </c:pt>
                <c:pt idx="3">
                  <c:v>МБОУ СОШ № 66 г. Владивосток</c:v>
                </c:pt>
                <c:pt idx="4">
                  <c:v>МБОУ СОШ № 33 г. Владивосток</c:v>
                </c:pt>
                <c:pt idx="5">
                  <c:v>МБОУ СОШ № 18 г. Владивосток</c:v>
                </c:pt>
                <c:pt idx="6">
                  <c:v>МБОУ СОШ № 5 г. Спасск-Дальний</c:v>
                </c:pt>
                <c:pt idx="7">
                  <c:v>МАОУ СОШ № 22 Находкинский ГО</c:v>
                </c:pt>
                <c:pt idx="8">
                  <c:v>МБОУ СОШ № 22 с. Кневичи Артемовский ГО</c:v>
                </c:pt>
                <c:pt idx="9">
                  <c:v>МБОУ ОЦ Антарес г. Партизанск</c:v>
                </c:pt>
                <c:pt idx="10">
                  <c:v>МОБУ СОШ № 2 г. Дальнегорск</c:v>
                </c:pt>
                <c:pt idx="11">
                  <c:v>МКОУ СОШ № 31 п. Восток Красноармейский МО</c:v>
                </c:pt>
              </c:strCache>
            </c:strRef>
          </c:cat>
          <c:val>
            <c:numRef>
              <c:f>'ФИЗ доля, оценки'!$D$3:$D$40</c:f>
              <c:numCache>
                <c:formatCode>0.00</c:formatCode>
                <c:ptCount val="12"/>
                <c:pt idx="0">
                  <c:v>15.2</c:v>
                </c:pt>
                <c:pt idx="1">
                  <c:v>15.8</c:v>
                </c:pt>
                <c:pt idx="2">
                  <c:v>15</c:v>
                </c:pt>
                <c:pt idx="3">
                  <c:v>13.25</c:v>
                </c:pt>
                <c:pt idx="4">
                  <c:v>17</c:v>
                </c:pt>
                <c:pt idx="5">
                  <c:v>14.75</c:v>
                </c:pt>
                <c:pt idx="6">
                  <c:v>17</c:v>
                </c:pt>
                <c:pt idx="7">
                  <c:v>15.6</c:v>
                </c:pt>
                <c:pt idx="8">
                  <c:v>15.666666666666666</c:v>
                </c:pt>
                <c:pt idx="9">
                  <c:v>17.142857142857142</c:v>
                </c:pt>
                <c:pt idx="10">
                  <c:v>18.785714285714285</c:v>
                </c:pt>
                <c:pt idx="11">
                  <c:v>18.333333333333332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F6-4B7B-94E4-01B06D5FC63D}"/>
            </c:ext>
          </c:extLst>
        </c:ser>
        <c:ser>
          <c:idx val="2"/>
          <c:order val="2"/>
          <c:tx>
            <c:strRef>
              <c:f>'ФИЗ доля, оценки'!$E$2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'ФИЗ доля, оценки'!$B$3:$B$40</c:f>
              <c:strCache>
                <c:ptCount val="12"/>
                <c:pt idx="0">
                  <c:v>МБОУ СОШ № 59 г. Владивосток</c:v>
                </c:pt>
                <c:pt idx="1">
                  <c:v>МБОУ СОШ с. Борисовка Уссурийский ГО</c:v>
                </c:pt>
                <c:pt idx="2">
                  <c:v>МБОУ ЦО № 28 г. Владивосток</c:v>
                </c:pt>
                <c:pt idx="3">
                  <c:v>МБОУ СОШ № 66 г. Владивосток</c:v>
                </c:pt>
                <c:pt idx="4">
                  <c:v>МБОУ СОШ № 33 г. Владивосток</c:v>
                </c:pt>
                <c:pt idx="5">
                  <c:v>МБОУ СОШ № 18 г. Владивосток</c:v>
                </c:pt>
                <c:pt idx="6">
                  <c:v>МБОУ СОШ № 5 г. Спасск-Дальний</c:v>
                </c:pt>
                <c:pt idx="7">
                  <c:v>МАОУ СОШ № 22 Находкинский ГО</c:v>
                </c:pt>
                <c:pt idx="8">
                  <c:v>МБОУ СОШ № 22 с. Кневичи Артемовский ГО</c:v>
                </c:pt>
                <c:pt idx="9">
                  <c:v>МБОУ ОЦ Антарес г. Партизанск</c:v>
                </c:pt>
                <c:pt idx="10">
                  <c:v>МОБУ СОШ № 2 г. Дальнегорск</c:v>
                </c:pt>
                <c:pt idx="11">
                  <c:v>МКОУ СОШ № 31 п. Восток Красноармейский МО</c:v>
                </c:pt>
              </c:strCache>
            </c:strRef>
          </c:cat>
          <c:val>
            <c:numRef>
              <c:f>'ФИЗ доля, оценки'!$E$3:$E$40</c:f>
              <c:numCache>
                <c:formatCode>0.00</c:formatCode>
                <c:ptCount val="12"/>
                <c:pt idx="0">
                  <c:v>15.5</c:v>
                </c:pt>
                <c:pt idx="1">
                  <c:v>17.083333333333332</c:v>
                </c:pt>
                <c:pt idx="2">
                  <c:v>19.571428571428573</c:v>
                </c:pt>
                <c:pt idx="3">
                  <c:v>22.666666666666668</c:v>
                </c:pt>
                <c:pt idx="4">
                  <c:v>19.444444444444443</c:v>
                </c:pt>
                <c:pt idx="5">
                  <c:v>22.5</c:v>
                </c:pt>
                <c:pt idx="6">
                  <c:v>18.333333333333332</c:v>
                </c:pt>
                <c:pt idx="7">
                  <c:v>20.7</c:v>
                </c:pt>
                <c:pt idx="8">
                  <c:v>21.5</c:v>
                </c:pt>
                <c:pt idx="9">
                  <c:v>20.571428571428573</c:v>
                </c:pt>
                <c:pt idx="10">
                  <c:v>19.600000000000001</c:v>
                </c:pt>
                <c:pt idx="11">
                  <c:v>20.399999999999999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F6-4B7B-94E4-01B06D5FC63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74032488"/>
        <c:axId val="574035232"/>
      </c:barChart>
      <c:catAx>
        <c:axId val="574032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4035232"/>
        <c:crosses val="autoZero"/>
        <c:auto val="1"/>
        <c:lblAlgn val="ctr"/>
        <c:lblOffset val="100"/>
        <c:noMultiLvlLbl val="1"/>
      </c:catAx>
      <c:valAx>
        <c:axId val="574035232"/>
        <c:scaling>
          <c:orientation val="minMax"/>
          <c:max val="25"/>
          <c:min val="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74032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589285714285717"/>
          <c:y val="0.94846516976897322"/>
          <c:w val="0.30135568991376077"/>
          <c:h val="3.97529284104504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8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География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обучения, %</c:v>
                </c:pt>
              </c:strCache>
            </c:strRef>
          </c:tx>
          <c:spPr>
            <a:solidFill>
              <a:schemeClr val="accent5"/>
            </a:solidFill>
            <a:ln w="15875" cap="flat" cmpd="sng" algn="ctr">
              <a:solidFill>
                <a:schemeClr val="accent5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Лист1!$A$2:$A$35</c:f>
              <c:strCache>
                <c:ptCount val="34"/>
                <c:pt idx="0">
                  <c:v>Дальнереченский городской округ</c:v>
                </c:pt>
                <c:pt idx="1">
                  <c:v>Городской округ Большой Камень</c:v>
                </c:pt>
                <c:pt idx="2">
                  <c:v>Хорольский муниципальный округ</c:v>
                </c:pt>
                <c:pt idx="3">
                  <c:v>Лазовский муниципальный округ</c:v>
                </c:pt>
                <c:pt idx="4">
                  <c:v>Ольгинский муниципальный район</c:v>
                </c:pt>
                <c:pt idx="5">
                  <c:v>Находкинский городской округ</c:v>
                </c:pt>
                <c:pt idx="6">
                  <c:v>Партизанский муниципальный район</c:v>
                </c:pt>
                <c:pt idx="7">
                  <c:v>Артемовский городской округ</c:v>
                </c:pt>
                <c:pt idx="8">
                  <c:v>Октябрьский муниципальный округ</c:v>
                </c:pt>
                <c:pt idx="9">
                  <c:v>Город Владивосток</c:v>
                </c:pt>
                <c:pt idx="10">
                  <c:v>Уссурийский городской округ</c:v>
                </c:pt>
                <c:pt idx="11">
                  <c:v>Пограничный муниципальный округ</c:v>
                </c:pt>
                <c:pt idx="12">
                  <c:v>Городской округ ЗАТО Фокино</c:v>
                </c:pt>
                <c:pt idx="13">
                  <c:v>Арсеньевский городской округ</c:v>
                </c:pt>
                <c:pt idx="14">
                  <c:v>Пожарский муниципальный район</c:v>
                </c:pt>
                <c:pt idx="15">
                  <c:v>Лесозаводский городской округ</c:v>
                </c:pt>
                <c:pt idx="16">
                  <c:v>Тернейский муниципальный округ</c:v>
                </c:pt>
                <c:pt idx="17">
                  <c:v>Яковлевский муниципальный район</c:v>
                </c:pt>
                <c:pt idx="18">
                  <c:v>Анучинский муниципальный округ</c:v>
                </c:pt>
                <c:pt idx="19">
                  <c:v>Кировский муниципальный район</c:v>
                </c:pt>
                <c:pt idx="20">
                  <c:v>Спасский муниципальный район</c:v>
                </c:pt>
                <c:pt idx="21">
                  <c:v>Михайловский муниципальный район</c:v>
                </c:pt>
                <c:pt idx="22">
                  <c:v>Ханкайский муниципальный округ</c:v>
                </c:pt>
                <c:pt idx="23">
                  <c:v>Шкотовский муниципальный район</c:v>
                </c:pt>
                <c:pt idx="24">
                  <c:v>Дальнегорский городской округ</c:v>
                </c:pt>
                <c:pt idx="25">
                  <c:v>Чугуевский муниципальный округ</c:v>
                </c:pt>
                <c:pt idx="26">
                  <c:v>Партизанский городской округ</c:v>
                </c:pt>
                <c:pt idx="27">
                  <c:v>Красноармейский муниципальный район</c:v>
                </c:pt>
                <c:pt idx="28">
                  <c:v>Надеждинский муниципальный район</c:v>
                </c:pt>
                <c:pt idx="29">
                  <c:v>Хасанский муниципальный район</c:v>
                </c:pt>
                <c:pt idx="30">
                  <c:v>Кавалеровский муниципальный район</c:v>
                </c:pt>
                <c:pt idx="31">
                  <c:v>Городской округ Спасск-Дальний</c:v>
                </c:pt>
                <c:pt idx="32">
                  <c:v>Черниговский муниципальный район</c:v>
                </c:pt>
                <c:pt idx="33">
                  <c:v>Дальнереченский муниципальный район</c:v>
                </c:pt>
              </c:strCache>
            </c:strRef>
          </c:cat>
          <c:val>
            <c:numRef>
              <c:f>Лист1!$B$2:$B$35</c:f>
              <c:numCache>
                <c:formatCode>0.00</c:formatCode>
                <c:ptCount val="34"/>
                <c:pt idx="0">
                  <c:v>76.64</c:v>
                </c:pt>
                <c:pt idx="1">
                  <c:v>59.63</c:v>
                </c:pt>
                <c:pt idx="2">
                  <c:v>59.46</c:v>
                </c:pt>
                <c:pt idx="3">
                  <c:v>58.18</c:v>
                </c:pt>
                <c:pt idx="4">
                  <c:v>57.58</c:v>
                </c:pt>
                <c:pt idx="5">
                  <c:v>57.3</c:v>
                </c:pt>
                <c:pt idx="6">
                  <c:v>56.22</c:v>
                </c:pt>
                <c:pt idx="7">
                  <c:v>54.9</c:v>
                </c:pt>
                <c:pt idx="8">
                  <c:v>54.67</c:v>
                </c:pt>
                <c:pt idx="9">
                  <c:v>52.97</c:v>
                </c:pt>
                <c:pt idx="10">
                  <c:v>52.7</c:v>
                </c:pt>
                <c:pt idx="11">
                  <c:v>50.82</c:v>
                </c:pt>
                <c:pt idx="12">
                  <c:v>50.82</c:v>
                </c:pt>
                <c:pt idx="13">
                  <c:v>47.08</c:v>
                </c:pt>
                <c:pt idx="14">
                  <c:v>46.82</c:v>
                </c:pt>
                <c:pt idx="15">
                  <c:v>46.35</c:v>
                </c:pt>
                <c:pt idx="16">
                  <c:v>46.34</c:v>
                </c:pt>
                <c:pt idx="17">
                  <c:v>45.65</c:v>
                </c:pt>
                <c:pt idx="18">
                  <c:v>44.29</c:v>
                </c:pt>
                <c:pt idx="19">
                  <c:v>44</c:v>
                </c:pt>
                <c:pt idx="20">
                  <c:v>43.54</c:v>
                </c:pt>
                <c:pt idx="21">
                  <c:v>43.46</c:v>
                </c:pt>
                <c:pt idx="22">
                  <c:v>43.33</c:v>
                </c:pt>
                <c:pt idx="23">
                  <c:v>41.32</c:v>
                </c:pt>
                <c:pt idx="24">
                  <c:v>40.950000000000003</c:v>
                </c:pt>
                <c:pt idx="25">
                  <c:v>40.299999999999997</c:v>
                </c:pt>
                <c:pt idx="26">
                  <c:v>39.93</c:v>
                </c:pt>
                <c:pt idx="27">
                  <c:v>38.94</c:v>
                </c:pt>
                <c:pt idx="28">
                  <c:v>38.700000000000003</c:v>
                </c:pt>
                <c:pt idx="29">
                  <c:v>38.54</c:v>
                </c:pt>
                <c:pt idx="30">
                  <c:v>37.130000000000003</c:v>
                </c:pt>
                <c:pt idx="31">
                  <c:v>35.340000000000003</c:v>
                </c:pt>
                <c:pt idx="32">
                  <c:v>29.89</c:v>
                </c:pt>
                <c:pt idx="33">
                  <c:v>29.63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6C-4056-BBB3-111BB81F00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100"/>
        <c:axId val="157058560"/>
        <c:axId val="49799168"/>
      </c:barChart>
      <c:catAx>
        <c:axId val="1570585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497991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9799168"/>
        <c:scaling>
          <c:orientation val="minMax"/>
          <c:max val="100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0" sourceLinked="0"/>
        <c:majorTickMark val="none"/>
        <c:minorTickMark val="none"/>
        <c:tickLblPos val="nextTo"/>
        <c:crossAx val="15705856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 w="28575">
      <a:solidFill>
        <a:srgbClr val="138189"/>
      </a:solidFill>
    </a:ln>
  </c:spPr>
  <c:txPr>
    <a:bodyPr/>
    <a:lstStyle/>
    <a:p>
      <a:pPr marL="6350" indent="-6350" algn="ctr" defTabSz="914400" rtl="0" eaLnBrk="1" latinLnBrk="0" hangingPunct="1">
        <a:lnSpc>
          <a:spcPct val="100000"/>
        </a:lnSpc>
        <a:spcAft>
          <a:spcPts val="0"/>
        </a:spcAft>
        <a:defRPr lang="ru-RU" sz="1100" kern="1200">
          <a:solidFill>
            <a:srgbClr val="000000"/>
          </a:solidFill>
          <a:effectLst/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 dirty="0"/>
              <a:t>Динамика ОО с тенденцией  к понижению доли выполнения заданий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'[Усвоенные элементы содержания по результатам проведения ОГЭ (география) в 2022-2024 гг..xlsx]2024 По ОО'!$BD$2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'[Усвоенные элементы содержания по результатам проведения ОГЭ (география) в 2022-2024 гг..xlsx]2024 По ОО'!$BC$3:$BC$20</c:f>
              <c:strCache>
                <c:ptCount val="18"/>
                <c:pt idx="0">
                  <c:v>Краснокутский филиал МБОУ СОШ № 4 с. Прохоры Спасский МР</c:v>
                </c:pt>
                <c:pt idx="1">
                  <c:v>МБОУ ВСОШ № 14 с. Камень-Рыболов Ханкайский МО</c:v>
                </c:pt>
                <c:pt idx="2">
                  <c:v>МБОУ ООШ № 12 с. Синий Гай Черниговский МО</c:v>
                </c:pt>
                <c:pt idx="3">
                  <c:v>МБОУ ООШ № 13 с. Меркушевка Черниговский МО</c:v>
                </c:pt>
                <c:pt idx="4">
                  <c:v>МБОУ ООШ № 28 с. Вадимовка Черниговский МО</c:v>
                </c:pt>
                <c:pt idx="5">
                  <c:v>МБОУ СОШ № 1 с. Варфоломеевка Яковлевский МО</c:v>
                </c:pt>
                <c:pt idx="6">
                  <c:v>МБОУ СОШ № 13 с. Владимиро-Петровка Ханкайский МО</c:v>
                </c:pt>
                <c:pt idx="7">
                  <c:v>МБОУ СОШ № 2 с. Барабаш Хасанский МО</c:v>
                </c:pt>
                <c:pt idx="8">
                  <c:v>МБОУ СОШ № 2 с. Новосысоевка Яковлевский МО</c:v>
                </c:pt>
                <c:pt idx="9">
                  <c:v>МБОУ СОШ № 8 с. Мельгуновка Ханкайский МО</c:v>
                </c:pt>
                <c:pt idx="10">
                  <c:v>МБОУ СОШ № 9 с. Кипарисово Надеждинский МР</c:v>
                </c:pt>
                <c:pt idx="11">
                  <c:v>МБОУ СОШ пгт. Краскино Хасанский МО</c:v>
                </c:pt>
                <c:pt idx="12">
                  <c:v>МБОУ СОШ с. Зеркальное Кавалеровский МО</c:v>
                </c:pt>
                <c:pt idx="13">
                  <c:v>МБОУ школа с. Новогордеевка</c:v>
                </c:pt>
                <c:pt idx="14">
                  <c:v>МКОУ СОШ № 11 с. Верхняя Бреевка Чугуевский МО</c:v>
                </c:pt>
                <c:pt idx="15">
                  <c:v>МКОУ СОШ с. Малая Кема Тернейский МО</c:v>
                </c:pt>
                <c:pt idx="16">
                  <c:v>МОБУ ООШ № 6 г. Арсеньев</c:v>
                </c:pt>
                <c:pt idx="17">
                  <c:v>МОБУ СОШ № 21 г. Дальнегорск</c:v>
                </c:pt>
              </c:strCache>
            </c:strRef>
          </c:cat>
          <c:val>
            <c:numRef>
              <c:f>'[Усвоенные элементы содержания по результатам проведения ОГЭ (география) в 2022-2024 гг..xlsx]2024 По ОО'!$BD$3:$BD$20</c:f>
              <c:numCache>
                <c:formatCode>0.00</c:formatCode>
                <c:ptCount val="18"/>
                <c:pt idx="0">
                  <c:v>53.333333333333336</c:v>
                </c:pt>
                <c:pt idx="1">
                  <c:v>51.388888888888886</c:v>
                </c:pt>
                <c:pt idx="2">
                  <c:v>70</c:v>
                </c:pt>
                <c:pt idx="3">
                  <c:v>74</c:v>
                </c:pt>
                <c:pt idx="4">
                  <c:v>73.6111111111111</c:v>
                </c:pt>
                <c:pt idx="5">
                  <c:v>59.791666666666664</c:v>
                </c:pt>
                <c:pt idx="6">
                  <c:v>66.25</c:v>
                </c:pt>
                <c:pt idx="7">
                  <c:v>57.2222222222222</c:v>
                </c:pt>
                <c:pt idx="8">
                  <c:v>65.392156862745111</c:v>
                </c:pt>
                <c:pt idx="9">
                  <c:v>65.666666666666671</c:v>
                </c:pt>
                <c:pt idx="10">
                  <c:v>71.666666666666671</c:v>
                </c:pt>
                <c:pt idx="11">
                  <c:v>60.606060606060616</c:v>
                </c:pt>
                <c:pt idx="12">
                  <c:v>86.666666666666671</c:v>
                </c:pt>
                <c:pt idx="13">
                  <c:v>76.666666666666671</c:v>
                </c:pt>
                <c:pt idx="14">
                  <c:v>78.333333333333329</c:v>
                </c:pt>
                <c:pt idx="15">
                  <c:v>64.333333333333329</c:v>
                </c:pt>
                <c:pt idx="16">
                  <c:v>52.5</c:v>
                </c:pt>
                <c:pt idx="17">
                  <c:v>63.333333333333343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7E-45A1-95E0-02E850B17B29}"/>
            </c:ext>
          </c:extLst>
        </c:ser>
        <c:ser>
          <c:idx val="1"/>
          <c:order val="1"/>
          <c:tx>
            <c:strRef>
              <c:f>'[Усвоенные элементы содержания по результатам проведения ОГЭ (география) в 2022-2024 гг..xlsx]2024 По ОО'!$BE$2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'[Усвоенные элементы содержания по результатам проведения ОГЭ (география) в 2022-2024 гг..xlsx]2024 По ОО'!$BC$3:$BC$20</c:f>
              <c:strCache>
                <c:ptCount val="18"/>
                <c:pt idx="0">
                  <c:v>Краснокутский филиал МБОУ СОШ № 4 с. Прохоры Спасский МР</c:v>
                </c:pt>
                <c:pt idx="1">
                  <c:v>МБОУ ВСОШ № 14 с. Камень-Рыболов Ханкайский МО</c:v>
                </c:pt>
                <c:pt idx="2">
                  <c:v>МБОУ ООШ № 12 с. Синий Гай Черниговский МО</c:v>
                </c:pt>
                <c:pt idx="3">
                  <c:v>МБОУ ООШ № 13 с. Меркушевка Черниговский МО</c:v>
                </c:pt>
                <c:pt idx="4">
                  <c:v>МБОУ ООШ № 28 с. Вадимовка Черниговский МО</c:v>
                </c:pt>
                <c:pt idx="5">
                  <c:v>МБОУ СОШ № 1 с. Варфоломеевка Яковлевский МО</c:v>
                </c:pt>
                <c:pt idx="6">
                  <c:v>МБОУ СОШ № 13 с. Владимиро-Петровка Ханкайский МО</c:v>
                </c:pt>
                <c:pt idx="7">
                  <c:v>МБОУ СОШ № 2 с. Барабаш Хасанский МО</c:v>
                </c:pt>
                <c:pt idx="8">
                  <c:v>МБОУ СОШ № 2 с. Новосысоевка Яковлевский МО</c:v>
                </c:pt>
                <c:pt idx="9">
                  <c:v>МБОУ СОШ № 8 с. Мельгуновка Ханкайский МО</c:v>
                </c:pt>
                <c:pt idx="10">
                  <c:v>МБОУ СОШ № 9 с. Кипарисово Надеждинский МР</c:v>
                </c:pt>
                <c:pt idx="11">
                  <c:v>МБОУ СОШ пгт. Краскино Хасанский МО</c:v>
                </c:pt>
                <c:pt idx="12">
                  <c:v>МБОУ СОШ с. Зеркальное Кавалеровский МО</c:v>
                </c:pt>
                <c:pt idx="13">
                  <c:v>МБОУ школа с. Новогордеевка</c:v>
                </c:pt>
                <c:pt idx="14">
                  <c:v>МКОУ СОШ № 11 с. Верхняя Бреевка Чугуевский МО</c:v>
                </c:pt>
                <c:pt idx="15">
                  <c:v>МКОУ СОШ с. Малая Кема Тернейский МО</c:v>
                </c:pt>
                <c:pt idx="16">
                  <c:v>МОБУ ООШ № 6 г. Арсеньев</c:v>
                </c:pt>
                <c:pt idx="17">
                  <c:v>МОБУ СОШ № 21 г. Дальнегорск</c:v>
                </c:pt>
              </c:strCache>
            </c:strRef>
          </c:cat>
          <c:val>
            <c:numRef>
              <c:f>'[Усвоенные элементы содержания по результатам проведения ОГЭ (география) в 2022-2024 гг..xlsx]2024 По ОО'!$BE$3:$BE$20</c:f>
              <c:numCache>
                <c:formatCode>0.00</c:formatCode>
                <c:ptCount val="18"/>
                <c:pt idx="0">
                  <c:v>46.3888888888889</c:v>
                </c:pt>
                <c:pt idx="1">
                  <c:v>49.166666666666664</c:v>
                </c:pt>
                <c:pt idx="2">
                  <c:v>69.583333333333329</c:v>
                </c:pt>
                <c:pt idx="3">
                  <c:v>60.833333333333336</c:v>
                </c:pt>
                <c:pt idx="4">
                  <c:v>59.722222222222221</c:v>
                </c:pt>
                <c:pt idx="5">
                  <c:v>51.666666666666657</c:v>
                </c:pt>
                <c:pt idx="6">
                  <c:v>63.333333333333336</c:v>
                </c:pt>
                <c:pt idx="7">
                  <c:v>53.809523809523803</c:v>
                </c:pt>
                <c:pt idx="8">
                  <c:v>58.333333333333336</c:v>
                </c:pt>
                <c:pt idx="9">
                  <c:v>61.666666666666671</c:v>
                </c:pt>
                <c:pt idx="10">
                  <c:v>69.444444444444414</c:v>
                </c:pt>
                <c:pt idx="11">
                  <c:v>56.203703703703702</c:v>
                </c:pt>
                <c:pt idx="12">
                  <c:v>71.25</c:v>
                </c:pt>
                <c:pt idx="13">
                  <c:v>71.333333333333329</c:v>
                </c:pt>
                <c:pt idx="14">
                  <c:v>66</c:v>
                </c:pt>
                <c:pt idx="15">
                  <c:v>50.833333333333336</c:v>
                </c:pt>
                <c:pt idx="16">
                  <c:v>46.666666666666664</c:v>
                </c:pt>
                <c:pt idx="17">
                  <c:v>57.388888888888893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7E-45A1-95E0-02E850B17B29}"/>
            </c:ext>
          </c:extLst>
        </c:ser>
        <c:ser>
          <c:idx val="2"/>
          <c:order val="2"/>
          <c:tx>
            <c:strRef>
              <c:f>'[Усвоенные элементы содержания по результатам проведения ОГЭ (география) в 2022-2024 гг..xlsx]2024 По ОО'!$BF$2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'[Усвоенные элементы содержания по результатам проведения ОГЭ (география) в 2022-2024 гг..xlsx]2024 По ОО'!$BC$3:$BC$20</c:f>
              <c:strCache>
                <c:ptCount val="18"/>
                <c:pt idx="0">
                  <c:v>Краснокутский филиал МБОУ СОШ № 4 с. Прохоры Спасский МР</c:v>
                </c:pt>
                <c:pt idx="1">
                  <c:v>МБОУ ВСОШ № 14 с. Камень-Рыболов Ханкайский МО</c:v>
                </c:pt>
                <c:pt idx="2">
                  <c:v>МБОУ ООШ № 12 с. Синий Гай Черниговский МО</c:v>
                </c:pt>
                <c:pt idx="3">
                  <c:v>МБОУ ООШ № 13 с. Меркушевка Черниговский МО</c:v>
                </c:pt>
                <c:pt idx="4">
                  <c:v>МБОУ ООШ № 28 с. Вадимовка Черниговский МО</c:v>
                </c:pt>
                <c:pt idx="5">
                  <c:v>МБОУ СОШ № 1 с. Варфоломеевка Яковлевский МО</c:v>
                </c:pt>
                <c:pt idx="6">
                  <c:v>МБОУ СОШ № 13 с. Владимиро-Петровка Ханкайский МО</c:v>
                </c:pt>
                <c:pt idx="7">
                  <c:v>МБОУ СОШ № 2 с. Барабаш Хасанский МО</c:v>
                </c:pt>
                <c:pt idx="8">
                  <c:v>МБОУ СОШ № 2 с. Новосысоевка Яковлевский МО</c:v>
                </c:pt>
                <c:pt idx="9">
                  <c:v>МБОУ СОШ № 8 с. Мельгуновка Ханкайский МО</c:v>
                </c:pt>
                <c:pt idx="10">
                  <c:v>МБОУ СОШ № 9 с. Кипарисово Надеждинский МР</c:v>
                </c:pt>
                <c:pt idx="11">
                  <c:v>МБОУ СОШ пгт. Краскино Хасанский МО</c:v>
                </c:pt>
                <c:pt idx="12">
                  <c:v>МБОУ СОШ с. Зеркальное Кавалеровский МО</c:v>
                </c:pt>
                <c:pt idx="13">
                  <c:v>МБОУ школа с. Новогордеевка</c:v>
                </c:pt>
                <c:pt idx="14">
                  <c:v>МКОУ СОШ № 11 с. Верхняя Бреевка Чугуевский МО</c:v>
                </c:pt>
                <c:pt idx="15">
                  <c:v>МКОУ СОШ с. Малая Кема Тернейский МО</c:v>
                </c:pt>
                <c:pt idx="16">
                  <c:v>МОБУ ООШ № 6 г. Арсеньев</c:v>
                </c:pt>
                <c:pt idx="17">
                  <c:v>МОБУ СОШ № 21 г. Дальнегорск</c:v>
                </c:pt>
              </c:strCache>
            </c:strRef>
          </c:cat>
          <c:val>
            <c:numRef>
              <c:f>'[Усвоенные элементы содержания по результатам проведения ОГЭ (география) в 2022-2024 гг..xlsx]2024 По ОО'!$BF$3:$BF$20</c:f>
              <c:numCache>
                <c:formatCode>0.00</c:formatCode>
                <c:ptCount val="18"/>
                <c:pt idx="0">
                  <c:v>28.333333333333329</c:v>
                </c:pt>
                <c:pt idx="1">
                  <c:v>28.333333333333332</c:v>
                </c:pt>
                <c:pt idx="2">
                  <c:v>45.476190476190489</c:v>
                </c:pt>
                <c:pt idx="3">
                  <c:v>39.666666666666664</c:v>
                </c:pt>
                <c:pt idx="4">
                  <c:v>30.476190476190478</c:v>
                </c:pt>
                <c:pt idx="5">
                  <c:v>26.833333333333332</c:v>
                </c:pt>
                <c:pt idx="6">
                  <c:v>37.777777777777786</c:v>
                </c:pt>
                <c:pt idx="7">
                  <c:v>26.666666666666668</c:v>
                </c:pt>
                <c:pt idx="8">
                  <c:v>40.222222222222221</c:v>
                </c:pt>
                <c:pt idx="9">
                  <c:v>28.75</c:v>
                </c:pt>
                <c:pt idx="10">
                  <c:v>41.666666666666664</c:v>
                </c:pt>
                <c:pt idx="11">
                  <c:v>35.833333333333336</c:v>
                </c:pt>
                <c:pt idx="12">
                  <c:v>52.777777777777757</c:v>
                </c:pt>
                <c:pt idx="13">
                  <c:v>44.444444444444429</c:v>
                </c:pt>
                <c:pt idx="14">
                  <c:v>45.833333333333336</c:v>
                </c:pt>
                <c:pt idx="15">
                  <c:v>25</c:v>
                </c:pt>
                <c:pt idx="16">
                  <c:v>26.666666666666668</c:v>
                </c:pt>
                <c:pt idx="17">
                  <c:v>34.722222222222221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7E-45A1-95E0-02E850B17B2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2661248"/>
        <c:axId val="61487296"/>
      </c:barChart>
      <c:catAx>
        <c:axId val="1326612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61487296"/>
        <c:crosses val="autoZero"/>
        <c:auto val="1"/>
        <c:lblAlgn val="ctr"/>
        <c:lblOffset val="100"/>
        <c:noMultiLvlLbl val="0"/>
      </c:catAx>
      <c:valAx>
        <c:axId val="61487296"/>
        <c:scaling>
          <c:orientation val="minMax"/>
        </c:scaling>
        <c:delete val="0"/>
        <c:axPos val="b"/>
        <c:majorGridlines/>
        <c:numFmt formatCode="0.00" sourceLinked="1"/>
        <c:majorTickMark val="out"/>
        <c:minorTickMark val="none"/>
        <c:tickLblPos val="nextTo"/>
        <c:crossAx val="13266124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28575">
      <a:solidFill>
        <a:srgbClr val="138189"/>
      </a:solidFill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6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6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Обществознание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обучения, %</c:v>
                </c:pt>
              </c:strCache>
            </c:strRef>
          </c:tx>
          <c:spPr>
            <a:solidFill>
              <a:schemeClr val="accent5"/>
            </a:solidFill>
            <a:ln w="15875" cap="flat" cmpd="sng" algn="ctr">
              <a:solidFill>
                <a:schemeClr val="accent5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Лист1!$A$2:$A$35</c:f>
              <c:strCache>
                <c:ptCount val="34"/>
                <c:pt idx="0">
                  <c:v>Ольгинский муниципальный район</c:v>
                </c:pt>
                <c:pt idx="1">
                  <c:v>Уссурийский городской округ</c:v>
                </c:pt>
                <c:pt idx="2">
                  <c:v>Лесозаводский городской округ</c:v>
                </c:pt>
                <c:pt idx="3">
                  <c:v>Находкинский городской округ</c:v>
                </c:pt>
                <c:pt idx="4">
                  <c:v>Городской округ Большой Камень</c:v>
                </c:pt>
                <c:pt idx="5">
                  <c:v>Чугуевский муниципальный округ</c:v>
                </c:pt>
                <c:pt idx="6">
                  <c:v>Яковлевский муниципальный район</c:v>
                </c:pt>
                <c:pt idx="7">
                  <c:v>Город Владивосток</c:v>
                </c:pt>
                <c:pt idx="8">
                  <c:v>Михайловский муниципальный район</c:v>
                </c:pt>
                <c:pt idx="9">
                  <c:v>Пограничный муниципальный округ</c:v>
                </c:pt>
                <c:pt idx="10">
                  <c:v>Городской округ ЗАТО Фокино</c:v>
                </c:pt>
                <c:pt idx="11">
                  <c:v>Партизанский муниципальный район</c:v>
                </c:pt>
                <c:pt idx="12">
                  <c:v>Дальнереченский городской округ</c:v>
                </c:pt>
                <c:pt idx="13">
                  <c:v>Хорольский муниципальный округ</c:v>
                </c:pt>
                <c:pt idx="14">
                  <c:v>Красноармейский муниципальный район</c:v>
                </c:pt>
                <c:pt idx="15">
                  <c:v>Октябрьский муниципальный округ</c:v>
                </c:pt>
                <c:pt idx="16">
                  <c:v>Спасский муниципальный район</c:v>
                </c:pt>
                <c:pt idx="17">
                  <c:v>Артемовский городской округ</c:v>
                </c:pt>
                <c:pt idx="18">
                  <c:v>Арсеньевский городской округ</c:v>
                </c:pt>
                <c:pt idx="19">
                  <c:v>Ханкайский муниципальный округ</c:v>
                </c:pt>
                <c:pt idx="20">
                  <c:v>Пожарский муниципальный район</c:v>
                </c:pt>
                <c:pt idx="21">
                  <c:v>Кировский муниципальный район</c:v>
                </c:pt>
                <c:pt idx="22">
                  <c:v>Надеждинский муниципальный район</c:v>
                </c:pt>
                <c:pt idx="23">
                  <c:v>Партизанский городской округ</c:v>
                </c:pt>
                <c:pt idx="24">
                  <c:v>Тернейский муниципальный округ</c:v>
                </c:pt>
                <c:pt idx="25">
                  <c:v>Лазовский муниципальный округ</c:v>
                </c:pt>
                <c:pt idx="26">
                  <c:v>Дальнегорский городской округ</c:v>
                </c:pt>
                <c:pt idx="27">
                  <c:v>Кавалеровский муниципальный район</c:v>
                </c:pt>
                <c:pt idx="28">
                  <c:v>Городской округ Спасск-Дальний</c:v>
                </c:pt>
                <c:pt idx="29">
                  <c:v>Дальнереченский муниципальный район</c:v>
                </c:pt>
                <c:pt idx="30">
                  <c:v>Хасанский муниципальный район</c:v>
                </c:pt>
                <c:pt idx="31">
                  <c:v>Анучинский муниципальный округ</c:v>
                </c:pt>
                <c:pt idx="32">
                  <c:v>Шкотовский муниципальный район</c:v>
                </c:pt>
                <c:pt idx="33">
                  <c:v>Черниговский муниципальный район</c:v>
                </c:pt>
              </c:strCache>
            </c:strRef>
          </c:cat>
          <c:val>
            <c:numRef>
              <c:f>Лист1!$B$2:$B$35</c:f>
              <c:numCache>
                <c:formatCode>0.00</c:formatCode>
                <c:ptCount val="34"/>
                <c:pt idx="0">
                  <c:v>50</c:v>
                </c:pt>
                <c:pt idx="1">
                  <c:v>42.11</c:v>
                </c:pt>
                <c:pt idx="2">
                  <c:v>39.93</c:v>
                </c:pt>
                <c:pt idx="3">
                  <c:v>39.75</c:v>
                </c:pt>
                <c:pt idx="4">
                  <c:v>38.299999999999997</c:v>
                </c:pt>
                <c:pt idx="5">
                  <c:v>37.270000000000003</c:v>
                </c:pt>
                <c:pt idx="6">
                  <c:v>36.9</c:v>
                </c:pt>
                <c:pt idx="7">
                  <c:v>36.479999999999997</c:v>
                </c:pt>
                <c:pt idx="8">
                  <c:v>35.450000000000003</c:v>
                </c:pt>
                <c:pt idx="9">
                  <c:v>34.07</c:v>
                </c:pt>
                <c:pt idx="10">
                  <c:v>30.63</c:v>
                </c:pt>
                <c:pt idx="11">
                  <c:v>30.51</c:v>
                </c:pt>
                <c:pt idx="12">
                  <c:v>30.07</c:v>
                </c:pt>
                <c:pt idx="13">
                  <c:v>29.44</c:v>
                </c:pt>
                <c:pt idx="14">
                  <c:v>29.32</c:v>
                </c:pt>
                <c:pt idx="15">
                  <c:v>28.63</c:v>
                </c:pt>
                <c:pt idx="16">
                  <c:v>27.19</c:v>
                </c:pt>
                <c:pt idx="17">
                  <c:v>27.14</c:v>
                </c:pt>
                <c:pt idx="18">
                  <c:v>27.03</c:v>
                </c:pt>
                <c:pt idx="19">
                  <c:v>26.87</c:v>
                </c:pt>
                <c:pt idx="20">
                  <c:v>25.41</c:v>
                </c:pt>
                <c:pt idx="21">
                  <c:v>25</c:v>
                </c:pt>
                <c:pt idx="22">
                  <c:v>22.55</c:v>
                </c:pt>
                <c:pt idx="23">
                  <c:v>20.96</c:v>
                </c:pt>
                <c:pt idx="24">
                  <c:v>20.309999999999999</c:v>
                </c:pt>
                <c:pt idx="25">
                  <c:v>19.23</c:v>
                </c:pt>
                <c:pt idx="26">
                  <c:v>19.21</c:v>
                </c:pt>
                <c:pt idx="27">
                  <c:v>17.760000000000002</c:v>
                </c:pt>
                <c:pt idx="28">
                  <c:v>17.739999999999998</c:v>
                </c:pt>
                <c:pt idx="29">
                  <c:v>16.13</c:v>
                </c:pt>
                <c:pt idx="30">
                  <c:v>15.76</c:v>
                </c:pt>
                <c:pt idx="31">
                  <c:v>15.56</c:v>
                </c:pt>
                <c:pt idx="32">
                  <c:v>14.29</c:v>
                </c:pt>
                <c:pt idx="33">
                  <c:v>12.86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48-473D-95F1-4A02291B97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100"/>
        <c:axId val="159893504"/>
        <c:axId val="49803200"/>
      </c:barChart>
      <c:catAx>
        <c:axId val="15989350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98032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9803200"/>
        <c:scaling>
          <c:orientation val="minMax"/>
          <c:max val="100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0" sourceLinked="0"/>
        <c:majorTickMark val="none"/>
        <c:minorTickMark val="none"/>
        <c:tickLblPos val="nextTo"/>
        <c:crossAx val="15989350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 w="28575">
      <a:solidFill>
        <a:srgbClr val="138189"/>
      </a:solidFill>
    </a:ln>
  </c:sp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ru-RU" sz="1400" b="1" i="0" baseline="0" dirty="0">
                <a:effectLst/>
              </a:rPr>
              <a:t>Динамика ОО с тенденцией  к понижению доли выполнения заданий</a:t>
            </a:r>
            <a:endParaRPr lang="ru-RU" sz="1400" b="1" dirty="0">
              <a:effectLst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5881899547106169"/>
          <c:y val="7.7413735868324882E-2"/>
          <c:w val="0.71693247302069296"/>
          <c:h val="0.825059512009960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'2024 По ОО'!$BA$2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10"/>
              <c:layout>
                <c:manualLayout>
                  <c:x val="-3.2694649224600486E-3"/>
                  <c:y val="4.28884963259417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55-42BF-AA7E-82AA7A2AD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'2024 По ОО'!$AZ$3:$AZ$21</c:f>
              <c:strCache>
                <c:ptCount val="19"/>
                <c:pt idx="0">
                  <c:v>МБОУ Беневская СОШ № 7 Лазовский МО</c:v>
                </c:pt>
                <c:pt idx="1">
                  <c:v>МБОУ ООШ № 12 с. Тереховка Надеждинский МР</c:v>
                </c:pt>
                <c:pt idx="2">
                  <c:v>МБОУ ООШ № 2  с. Хороль Хорольский МО</c:v>
                </c:pt>
                <c:pt idx="3">
                  <c:v>МБОУ ООШ с. Руновка Кировский МР</c:v>
                </c:pt>
                <c:pt idx="4">
                  <c:v>МБОУ ООШ с. Уссурка Кировский МР</c:v>
                </c:pt>
                <c:pt idx="5">
                  <c:v>МБОУ СОШ № 1 пгт. Кавалерово</c:v>
                </c:pt>
                <c:pt idx="6">
                  <c:v>МБОУ СОШ № 1 пгт.Кировский Кировский МР</c:v>
                </c:pt>
                <c:pt idx="7">
                  <c:v>МБОУ СОШ № 18 п. Реттиховка Черниговский МО</c:v>
                </c:pt>
                <c:pt idx="8">
                  <c:v>МБОУ СОШ № 3 пгт. Кавалерово</c:v>
                </c:pt>
                <c:pt idx="9">
                  <c:v>МБОУ СОШ № 3 с. Черниговка Черниговский МО</c:v>
                </c:pt>
                <c:pt idx="10">
                  <c:v>МБОУ СОШ пос. Рудный Кавалеровский МО</c:v>
                </c:pt>
                <c:pt idx="11">
                  <c:v>МБОУ СОШ с. Новодевица Хорольский МО</c:v>
                </c:pt>
                <c:pt idx="12">
                  <c:v>МОБУ Зареченская ООШ Октябрьский МО</c:v>
                </c:pt>
                <c:pt idx="13">
                  <c:v>МОБУ Синельниковская СОШ Октябрьский МО</c:v>
                </c:pt>
                <c:pt idx="14">
                  <c:v>МОБУ СОШ с. Рождественка Дальнереченский МР</c:v>
                </c:pt>
                <c:pt idx="15">
                  <c:v>РЖД лицей № 20</c:v>
                </c:pt>
                <c:pt idx="16">
                  <c:v>ФГБУ ПОО ПГУОР</c:v>
                </c:pt>
                <c:pt idx="17">
                  <c:v>ФГКОУ Уссурийское СВУ МО РФ г. Уссурийск</c:v>
                </c:pt>
                <c:pt idx="18">
                  <c:v>ЧОУ ЦНО Находкинский ГО</c:v>
                </c:pt>
              </c:strCache>
            </c:strRef>
          </c:cat>
          <c:val>
            <c:numRef>
              <c:f>'2024 По ОО'!$BA$3:$BA$21</c:f>
              <c:numCache>
                <c:formatCode>0.00</c:formatCode>
                <c:ptCount val="19"/>
                <c:pt idx="0">
                  <c:v>84.375</c:v>
                </c:pt>
                <c:pt idx="1">
                  <c:v>66.102430555555557</c:v>
                </c:pt>
                <c:pt idx="2">
                  <c:v>67.311507936507937</c:v>
                </c:pt>
                <c:pt idx="3">
                  <c:v>62.5</c:v>
                </c:pt>
                <c:pt idx="4">
                  <c:v>59.201388888888886</c:v>
                </c:pt>
                <c:pt idx="5">
                  <c:v>62.093253968253968</c:v>
                </c:pt>
                <c:pt idx="6">
                  <c:v>78.946314102564116</c:v>
                </c:pt>
                <c:pt idx="7">
                  <c:v>70.138888888888886</c:v>
                </c:pt>
                <c:pt idx="8">
                  <c:v>65.464743589743577</c:v>
                </c:pt>
                <c:pt idx="9">
                  <c:v>61.371527777777779</c:v>
                </c:pt>
                <c:pt idx="10">
                  <c:v>63.715277777777779</c:v>
                </c:pt>
                <c:pt idx="11">
                  <c:v>70.902777777777786</c:v>
                </c:pt>
                <c:pt idx="12">
                  <c:v>62.5</c:v>
                </c:pt>
                <c:pt idx="13">
                  <c:v>67.361111111111114</c:v>
                </c:pt>
                <c:pt idx="14">
                  <c:v>68.634259259259281</c:v>
                </c:pt>
                <c:pt idx="15">
                  <c:v>84.521198830409347</c:v>
                </c:pt>
                <c:pt idx="16">
                  <c:v>69.270833333333343</c:v>
                </c:pt>
                <c:pt idx="17">
                  <c:v>82.9861111111111</c:v>
                </c:pt>
                <c:pt idx="18">
                  <c:v>77.083333333333329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55-42BF-AA7E-82AA7A2ADFEF}"/>
            </c:ext>
          </c:extLst>
        </c:ser>
        <c:ser>
          <c:idx val="1"/>
          <c:order val="1"/>
          <c:tx>
            <c:strRef>
              <c:f>'2024 По ОО'!$BB$2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5"/>
              <c:layout>
                <c:manualLayout>
                  <c:x val="-5.4491082041000808E-3"/>
                  <c:y val="-4.28884963259417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55-42BF-AA7E-82AA7A2ADFEF}"/>
                </c:ext>
              </c:extLst>
            </c:dLbl>
            <c:dLbl>
              <c:idx val="6"/>
              <c:layout>
                <c:manualLayout>
                  <c:x val="-5.4491082041000808E-3"/>
                  <c:y val="-1.07221240814854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55-42BF-AA7E-82AA7A2ADFEF}"/>
                </c:ext>
              </c:extLst>
            </c:dLbl>
            <c:dLbl>
              <c:idx val="8"/>
              <c:layout>
                <c:manualLayout>
                  <c:x val="-4.3592865632800645E-3"/>
                  <c:y val="-4.28884963259417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E55-42BF-AA7E-82AA7A2ADFEF}"/>
                </c:ext>
              </c:extLst>
            </c:dLbl>
            <c:dLbl>
              <c:idx val="10"/>
              <c:layout>
                <c:manualLayout>
                  <c:x val="-5.4491082041000808E-3"/>
                  <c:y val="-2.14442481629708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E55-42BF-AA7E-82AA7A2AD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'2024 По ОО'!$AZ$3:$AZ$21</c:f>
              <c:strCache>
                <c:ptCount val="19"/>
                <c:pt idx="0">
                  <c:v>МБОУ Беневская СОШ № 7 Лазовский МО</c:v>
                </c:pt>
                <c:pt idx="1">
                  <c:v>МБОУ ООШ № 12 с. Тереховка Надеждинский МР</c:v>
                </c:pt>
                <c:pt idx="2">
                  <c:v>МБОУ ООШ № 2  с. Хороль Хорольский МО</c:v>
                </c:pt>
                <c:pt idx="3">
                  <c:v>МБОУ ООШ с. Руновка Кировский МР</c:v>
                </c:pt>
                <c:pt idx="4">
                  <c:v>МБОУ ООШ с. Уссурка Кировский МР</c:v>
                </c:pt>
                <c:pt idx="5">
                  <c:v>МБОУ СОШ № 1 пгт. Кавалерово</c:v>
                </c:pt>
                <c:pt idx="6">
                  <c:v>МБОУ СОШ № 1 пгт.Кировский Кировский МР</c:v>
                </c:pt>
                <c:pt idx="7">
                  <c:v>МБОУ СОШ № 18 п. Реттиховка Черниговский МО</c:v>
                </c:pt>
                <c:pt idx="8">
                  <c:v>МБОУ СОШ № 3 пгт. Кавалерово</c:v>
                </c:pt>
                <c:pt idx="9">
                  <c:v>МБОУ СОШ № 3 с. Черниговка Черниговский МО</c:v>
                </c:pt>
                <c:pt idx="10">
                  <c:v>МБОУ СОШ пос. Рудный Кавалеровский МО</c:v>
                </c:pt>
                <c:pt idx="11">
                  <c:v>МБОУ СОШ с. Новодевица Хорольский МО</c:v>
                </c:pt>
                <c:pt idx="12">
                  <c:v>МОБУ Зареченская ООШ Октябрьский МО</c:v>
                </c:pt>
                <c:pt idx="13">
                  <c:v>МОБУ Синельниковская СОШ Октябрьский МО</c:v>
                </c:pt>
                <c:pt idx="14">
                  <c:v>МОБУ СОШ с. Рождественка Дальнереченский МР</c:v>
                </c:pt>
                <c:pt idx="15">
                  <c:v>РЖД лицей № 20</c:v>
                </c:pt>
                <c:pt idx="16">
                  <c:v>ФГБУ ПОО ПГУОР</c:v>
                </c:pt>
                <c:pt idx="17">
                  <c:v>ФГКОУ Уссурийское СВУ МО РФ г. Уссурийск</c:v>
                </c:pt>
                <c:pt idx="18">
                  <c:v>ЧОУ ЦНО Находкинский ГО</c:v>
                </c:pt>
              </c:strCache>
            </c:strRef>
          </c:cat>
          <c:val>
            <c:numRef>
              <c:f>'2024 По ОО'!$BB$3:$BB$21</c:f>
              <c:numCache>
                <c:formatCode>0.00</c:formatCode>
                <c:ptCount val="19"/>
                <c:pt idx="0">
                  <c:v>68.402777777777786</c:v>
                </c:pt>
                <c:pt idx="1">
                  <c:v>62.456597222222221</c:v>
                </c:pt>
                <c:pt idx="2">
                  <c:v>58.082561728395063</c:v>
                </c:pt>
                <c:pt idx="3">
                  <c:v>62.152777777777779</c:v>
                </c:pt>
                <c:pt idx="4">
                  <c:v>53.298611111111107</c:v>
                </c:pt>
                <c:pt idx="5">
                  <c:v>59.643817204301058</c:v>
                </c:pt>
                <c:pt idx="6">
                  <c:v>77.965277777777771</c:v>
                </c:pt>
                <c:pt idx="7">
                  <c:v>65.856481481481481</c:v>
                </c:pt>
                <c:pt idx="8">
                  <c:v>64.162234042553195</c:v>
                </c:pt>
                <c:pt idx="9">
                  <c:v>57.33506944444445</c:v>
                </c:pt>
                <c:pt idx="10">
                  <c:v>62.723214285714299</c:v>
                </c:pt>
                <c:pt idx="11">
                  <c:v>60.06944444444445</c:v>
                </c:pt>
                <c:pt idx="12">
                  <c:v>55.671296296296298</c:v>
                </c:pt>
                <c:pt idx="13">
                  <c:v>62.946428571428584</c:v>
                </c:pt>
                <c:pt idx="14">
                  <c:v>62.268518518518512</c:v>
                </c:pt>
                <c:pt idx="15">
                  <c:v>82.217261904761898</c:v>
                </c:pt>
                <c:pt idx="16">
                  <c:v>65.682870370370367</c:v>
                </c:pt>
                <c:pt idx="17">
                  <c:v>77.765804597701148</c:v>
                </c:pt>
                <c:pt idx="18">
                  <c:v>67.094017094017104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E55-42BF-AA7E-82AA7A2ADFEF}"/>
            </c:ext>
          </c:extLst>
        </c:ser>
        <c:ser>
          <c:idx val="2"/>
          <c:order val="2"/>
          <c:tx>
            <c:strRef>
              <c:f>'2024 По ОО'!$BC$2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5.4491082041000808E-3"/>
                  <c:y val="-4.28884963259417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E55-42BF-AA7E-82AA7A2AD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'2024 По ОО'!$AZ$3:$AZ$21</c:f>
              <c:strCache>
                <c:ptCount val="19"/>
                <c:pt idx="0">
                  <c:v>МБОУ Беневская СОШ № 7 Лазовский МО</c:v>
                </c:pt>
                <c:pt idx="1">
                  <c:v>МБОУ ООШ № 12 с. Тереховка Надеждинский МР</c:v>
                </c:pt>
                <c:pt idx="2">
                  <c:v>МБОУ ООШ № 2  с. Хороль Хорольский МО</c:v>
                </c:pt>
                <c:pt idx="3">
                  <c:v>МБОУ ООШ с. Руновка Кировский МР</c:v>
                </c:pt>
                <c:pt idx="4">
                  <c:v>МБОУ ООШ с. Уссурка Кировский МР</c:v>
                </c:pt>
                <c:pt idx="5">
                  <c:v>МБОУ СОШ № 1 пгт. Кавалерово</c:v>
                </c:pt>
                <c:pt idx="6">
                  <c:v>МБОУ СОШ № 1 пгт.Кировский Кировский МР</c:v>
                </c:pt>
                <c:pt idx="7">
                  <c:v>МБОУ СОШ № 18 п. Реттиховка Черниговский МО</c:v>
                </c:pt>
                <c:pt idx="8">
                  <c:v>МБОУ СОШ № 3 пгт. Кавалерово</c:v>
                </c:pt>
                <c:pt idx="9">
                  <c:v>МБОУ СОШ № 3 с. Черниговка Черниговский МО</c:v>
                </c:pt>
                <c:pt idx="10">
                  <c:v>МБОУ СОШ пос. Рудный Кавалеровский МО</c:v>
                </c:pt>
                <c:pt idx="11">
                  <c:v>МБОУ СОШ с. Новодевица Хорольский МО</c:v>
                </c:pt>
                <c:pt idx="12">
                  <c:v>МОБУ Зареченская ООШ Октябрьский МО</c:v>
                </c:pt>
                <c:pt idx="13">
                  <c:v>МОБУ Синельниковская СОШ Октябрьский МО</c:v>
                </c:pt>
                <c:pt idx="14">
                  <c:v>МОБУ СОШ с. Рождественка Дальнереченский МР</c:v>
                </c:pt>
                <c:pt idx="15">
                  <c:v>РЖД лицей № 20</c:v>
                </c:pt>
                <c:pt idx="16">
                  <c:v>ФГБУ ПОО ПГУОР</c:v>
                </c:pt>
                <c:pt idx="17">
                  <c:v>ФГКОУ Уссурийское СВУ МО РФ г. Уссурийск</c:v>
                </c:pt>
                <c:pt idx="18">
                  <c:v>ЧОУ ЦНО Находкинский ГО</c:v>
                </c:pt>
              </c:strCache>
            </c:strRef>
          </c:cat>
          <c:val>
            <c:numRef>
              <c:f>'2024 По ОО'!$BC$3:$BC$21</c:f>
              <c:numCache>
                <c:formatCode>0.00</c:formatCode>
                <c:ptCount val="19"/>
                <c:pt idx="0">
                  <c:v>48.611111111111114</c:v>
                </c:pt>
                <c:pt idx="1">
                  <c:v>50.231481481481488</c:v>
                </c:pt>
                <c:pt idx="2">
                  <c:v>56.799768518518512</c:v>
                </c:pt>
                <c:pt idx="3">
                  <c:v>52.430555555555564</c:v>
                </c:pt>
                <c:pt idx="4">
                  <c:v>44.531249999999993</c:v>
                </c:pt>
                <c:pt idx="5">
                  <c:v>50.202546296296298</c:v>
                </c:pt>
                <c:pt idx="6">
                  <c:v>59.84519675925926</c:v>
                </c:pt>
                <c:pt idx="7">
                  <c:v>46.626984126984127</c:v>
                </c:pt>
                <c:pt idx="8">
                  <c:v>51.884920634920633</c:v>
                </c:pt>
                <c:pt idx="9">
                  <c:v>47.337962962962962</c:v>
                </c:pt>
                <c:pt idx="10">
                  <c:v>45.225694444444436</c:v>
                </c:pt>
                <c:pt idx="11">
                  <c:v>50.998263888888886</c:v>
                </c:pt>
                <c:pt idx="12">
                  <c:v>45.69444444444445</c:v>
                </c:pt>
                <c:pt idx="13">
                  <c:v>45.882936507936499</c:v>
                </c:pt>
                <c:pt idx="14">
                  <c:v>47.619047619047613</c:v>
                </c:pt>
                <c:pt idx="15">
                  <c:v>71.19140625</c:v>
                </c:pt>
                <c:pt idx="16">
                  <c:v>54.166666666666664</c:v>
                </c:pt>
                <c:pt idx="17">
                  <c:v>68.95477207977207</c:v>
                </c:pt>
                <c:pt idx="18">
                  <c:v>55.208333333333321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E55-42BF-AA7E-82AA7A2ADF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9894528"/>
        <c:axId val="49804928"/>
      </c:barChart>
      <c:catAx>
        <c:axId val="15989452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49804928"/>
        <c:crosses val="autoZero"/>
        <c:auto val="1"/>
        <c:lblAlgn val="ctr"/>
        <c:lblOffset val="100"/>
        <c:noMultiLvlLbl val="0"/>
      </c:catAx>
      <c:valAx>
        <c:axId val="49804928"/>
        <c:scaling>
          <c:orientation val="minMax"/>
        </c:scaling>
        <c:delete val="0"/>
        <c:axPos val="b"/>
        <c:majorGridlines/>
        <c:numFmt formatCode="0.00" sourceLinked="1"/>
        <c:majorTickMark val="out"/>
        <c:minorTickMark val="none"/>
        <c:tickLblPos val="nextTo"/>
        <c:crossAx val="15989452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28575">
      <a:solidFill>
        <a:srgbClr val="138189"/>
      </a:solidFill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/>
              <a:t>Динамика ОО с временным понижением доли выполнения заданий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'[Усвоенные элементы содержания по результатам проведения ОГЭ (обществознание) в 2022-2024 гг..xlsx]2024 По ОО'!$BA$190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'[Усвоенные элементы содержания по результатам проведения ОГЭ (обществознание) в 2022-2024 гг..xlsx]2024 По ОО'!$AZ$191:$AZ$206</c:f>
              <c:strCache>
                <c:ptCount val="16"/>
                <c:pt idx="0">
                  <c:v>МАОУ СОШ № 22 Находкинский ГО</c:v>
                </c:pt>
                <c:pt idx="1">
                  <c:v>МАОУ СОШ Лидер-2 Находкинский ГО</c:v>
                </c:pt>
                <c:pt idx="2">
                  <c:v>МБОУ ООШ с. Поповка Хорольский МО</c:v>
                </c:pt>
                <c:pt idx="3">
                  <c:v>МБОУ Сергеевская СОШ Пограничный МО</c:v>
                </c:pt>
                <c:pt idx="4">
                  <c:v>МБОУ СОШ № 10 с. Троицкое Ханкайский МО</c:v>
                </c:pt>
                <c:pt idx="5">
                  <c:v>МБОУ СОШ № 11 г. Уссурийска УГО</c:v>
                </c:pt>
                <c:pt idx="6">
                  <c:v>МБОУ СОШ № 3 с. Хороль Хорольский МО</c:v>
                </c:pt>
                <c:pt idx="7">
                  <c:v>МБОУ СОШ № 42 г. Владивосток</c:v>
                </c:pt>
                <c:pt idx="8">
                  <c:v>МБОУ СОШ № 78 г. Владивосток</c:v>
                </c:pt>
                <c:pt idx="9">
                  <c:v>МБОУ СОШ с. Благодатное Хорольский МО</c:v>
                </c:pt>
                <c:pt idx="10">
                  <c:v>МКОУ СОШ № 12 с. Вострецово Красноармейский МО</c:v>
                </c:pt>
                <c:pt idx="11">
                  <c:v>МКОУ СОШ № 6 с. Самарка Чугуевский МО</c:v>
                </c:pt>
                <c:pt idx="12">
                  <c:v>МКОУ СОШ № 7 с. Новомихайловка Чугуевский МО</c:v>
                </c:pt>
                <c:pt idx="13">
                  <c:v>МОБУ ООШ с. Курское Лесозаводский ГО</c:v>
                </c:pt>
                <c:pt idx="14">
                  <c:v>МОБУ ООШ с. Марково Лесозаводский ГО</c:v>
                </c:pt>
                <c:pt idx="15">
                  <c:v>Староварваровский филиал МБОУ школы с. Анучино</c:v>
                </c:pt>
              </c:strCache>
            </c:strRef>
          </c:cat>
          <c:val>
            <c:numRef>
              <c:f>'[Усвоенные элементы содержания по результатам проведения ОГЭ (обществознание) в 2022-2024 гг..xlsx]2024 По ОО'!$BA$191:$BA$206</c:f>
              <c:numCache>
                <c:formatCode>0.00</c:formatCode>
                <c:ptCount val="16"/>
                <c:pt idx="0">
                  <c:v>59.408068783068764</c:v>
                </c:pt>
                <c:pt idx="1">
                  <c:v>73.897946859903371</c:v>
                </c:pt>
                <c:pt idx="2">
                  <c:v>71.990740740740748</c:v>
                </c:pt>
                <c:pt idx="3">
                  <c:v>62.900641025641029</c:v>
                </c:pt>
                <c:pt idx="4">
                  <c:v>54.166666666666664</c:v>
                </c:pt>
                <c:pt idx="5">
                  <c:v>70.428240740740748</c:v>
                </c:pt>
                <c:pt idx="6">
                  <c:v>78.44202898550725</c:v>
                </c:pt>
                <c:pt idx="7">
                  <c:v>54.084967320261448</c:v>
                </c:pt>
                <c:pt idx="8">
                  <c:v>65.104166666666671</c:v>
                </c:pt>
                <c:pt idx="9">
                  <c:v>70.296717171717191</c:v>
                </c:pt>
                <c:pt idx="10">
                  <c:v>68.171296296296291</c:v>
                </c:pt>
                <c:pt idx="11">
                  <c:v>77.083333333333329</c:v>
                </c:pt>
                <c:pt idx="12">
                  <c:v>52.777777777777779</c:v>
                </c:pt>
                <c:pt idx="13">
                  <c:v>71.440972222222229</c:v>
                </c:pt>
                <c:pt idx="14">
                  <c:v>69.444444444444443</c:v>
                </c:pt>
                <c:pt idx="15">
                  <c:v>63.715277777777779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F2-448D-93F4-969E87774DA2}"/>
            </c:ext>
          </c:extLst>
        </c:ser>
        <c:ser>
          <c:idx val="1"/>
          <c:order val="1"/>
          <c:tx>
            <c:strRef>
              <c:f>'[Усвоенные элементы содержания по результатам проведения ОГЭ (обществознание) в 2022-2024 гг..xlsx]2024 По ОО'!$BB$190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'[Усвоенные элементы содержания по результатам проведения ОГЭ (обществознание) в 2022-2024 гг..xlsx]2024 По ОО'!$AZ$191:$AZ$206</c:f>
              <c:strCache>
                <c:ptCount val="16"/>
                <c:pt idx="0">
                  <c:v>МАОУ СОШ № 22 Находкинский ГО</c:v>
                </c:pt>
                <c:pt idx="1">
                  <c:v>МАОУ СОШ Лидер-2 Находкинский ГО</c:v>
                </c:pt>
                <c:pt idx="2">
                  <c:v>МБОУ ООШ с. Поповка Хорольский МО</c:v>
                </c:pt>
                <c:pt idx="3">
                  <c:v>МБОУ Сергеевская СОШ Пограничный МО</c:v>
                </c:pt>
                <c:pt idx="4">
                  <c:v>МБОУ СОШ № 10 с. Троицкое Ханкайский МО</c:v>
                </c:pt>
                <c:pt idx="5">
                  <c:v>МБОУ СОШ № 11 г. Уссурийска УГО</c:v>
                </c:pt>
                <c:pt idx="6">
                  <c:v>МБОУ СОШ № 3 с. Хороль Хорольский МО</c:v>
                </c:pt>
                <c:pt idx="7">
                  <c:v>МБОУ СОШ № 42 г. Владивосток</c:v>
                </c:pt>
                <c:pt idx="8">
                  <c:v>МБОУ СОШ № 78 г. Владивосток</c:v>
                </c:pt>
                <c:pt idx="9">
                  <c:v>МБОУ СОШ с. Благодатное Хорольский МО</c:v>
                </c:pt>
                <c:pt idx="10">
                  <c:v>МКОУ СОШ № 12 с. Вострецово Красноармейский МО</c:v>
                </c:pt>
                <c:pt idx="11">
                  <c:v>МКОУ СОШ № 6 с. Самарка Чугуевский МО</c:v>
                </c:pt>
                <c:pt idx="12">
                  <c:v>МКОУ СОШ № 7 с. Новомихайловка Чугуевский МО</c:v>
                </c:pt>
                <c:pt idx="13">
                  <c:v>МОБУ ООШ с. Курское Лесозаводский ГО</c:v>
                </c:pt>
                <c:pt idx="14">
                  <c:v>МОБУ ООШ с. Марково Лесозаводский ГО</c:v>
                </c:pt>
                <c:pt idx="15">
                  <c:v>Староварваровский филиал МБОУ школы с. Анучино</c:v>
                </c:pt>
              </c:strCache>
            </c:strRef>
          </c:cat>
          <c:val>
            <c:numRef>
              <c:f>'[Усвоенные элементы содержания по результатам проведения ОГЭ (обществознание) в 2022-2024 гг..xlsx]2024 По ОО'!$BB$191:$BB$206</c:f>
              <c:numCache>
                <c:formatCode>0.00</c:formatCode>
                <c:ptCount val="16"/>
                <c:pt idx="0">
                  <c:v>54.268790849673216</c:v>
                </c:pt>
                <c:pt idx="1">
                  <c:v>67.116477272727252</c:v>
                </c:pt>
                <c:pt idx="2">
                  <c:v>60.06944444444445</c:v>
                </c:pt>
                <c:pt idx="3">
                  <c:v>50.542534722222229</c:v>
                </c:pt>
                <c:pt idx="4">
                  <c:v>49.652777777777771</c:v>
                </c:pt>
                <c:pt idx="5">
                  <c:v>66.533687943262436</c:v>
                </c:pt>
                <c:pt idx="6">
                  <c:v>65.601851851851862</c:v>
                </c:pt>
                <c:pt idx="7">
                  <c:v>26.388888888888889</c:v>
                </c:pt>
                <c:pt idx="8">
                  <c:v>60.339506172839513</c:v>
                </c:pt>
                <c:pt idx="9">
                  <c:v>56.29960317460317</c:v>
                </c:pt>
                <c:pt idx="10">
                  <c:v>53.472222222222221</c:v>
                </c:pt>
                <c:pt idx="11">
                  <c:v>50.520833333333336</c:v>
                </c:pt>
                <c:pt idx="12">
                  <c:v>42.361111111111121</c:v>
                </c:pt>
                <c:pt idx="13">
                  <c:v>60.300925925925924</c:v>
                </c:pt>
                <c:pt idx="14">
                  <c:v>51.388888888888886</c:v>
                </c:pt>
                <c:pt idx="15">
                  <c:v>46.96180555555555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F2-448D-93F4-969E87774DA2}"/>
            </c:ext>
          </c:extLst>
        </c:ser>
        <c:ser>
          <c:idx val="2"/>
          <c:order val="2"/>
          <c:tx>
            <c:strRef>
              <c:f>'[Усвоенные элементы содержания по результатам проведения ОГЭ (обществознание) в 2022-2024 гг..xlsx]2024 По ОО'!$BC$190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'[Усвоенные элементы содержания по результатам проведения ОГЭ (обществознание) в 2022-2024 гг..xlsx]2024 По ОО'!$AZ$191:$AZ$206</c:f>
              <c:strCache>
                <c:ptCount val="16"/>
                <c:pt idx="0">
                  <c:v>МАОУ СОШ № 22 Находкинский ГО</c:v>
                </c:pt>
                <c:pt idx="1">
                  <c:v>МАОУ СОШ Лидер-2 Находкинский ГО</c:v>
                </c:pt>
                <c:pt idx="2">
                  <c:v>МБОУ ООШ с. Поповка Хорольский МО</c:v>
                </c:pt>
                <c:pt idx="3">
                  <c:v>МБОУ Сергеевская СОШ Пограничный МО</c:v>
                </c:pt>
                <c:pt idx="4">
                  <c:v>МБОУ СОШ № 10 с. Троицкое Ханкайский МО</c:v>
                </c:pt>
                <c:pt idx="5">
                  <c:v>МБОУ СОШ № 11 г. Уссурийска УГО</c:v>
                </c:pt>
                <c:pt idx="6">
                  <c:v>МБОУ СОШ № 3 с. Хороль Хорольский МО</c:v>
                </c:pt>
                <c:pt idx="7">
                  <c:v>МБОУ СОШ № 42 г. Владивосток</c:v>
                </c:pt>
                <c:pt idx="8">
                  <c:v>МБОУ СОШ № 78 г. Владивосток</c:v>
                </c:pt>
                <c:pt idx="9">
                  <c:v>МБОУ СОШ с. Благодатное Хорольский МО</c:v>
                </c:pt>
                <c:pt idx="10">
                  <c:v>МКОУ СОШ № 12 с. Вострецово Красноармейский МО</c:v>
                </c:pt>
                <c:pt idx="11">
                  <c:v>МКОУ СОШ № 6 с. Самарка Чугуевский МО</c:v>
                </c:pt>
                <c:pt idx="12">
                  <c:v>МКОУ СОШ № 7 с. Новомихайловка Чугуевский МО</c:v>
                </c:pt>
                <c:pt idx="13">
                  <c:v>МОБУ ООШ с. Курское Лесозаводский ГО</c:v>
                </c:pt>
                <c:pt idx="14">
                  <c:v>МОБУ ООШ с. Марково Лесозаводский ГО</c:v>
                </c:pt>
                <c:pt idx="15">
                  <c:v>Староварваровский филиал МБОУ школы с. Анучино</c:v>
                </c:pt>
              </c:strCache>
            </c:strRef>
          </c:cat>
          <c:val>
            <c:numRef>
              <c:f>'[Усвоенные элементы содержания по результатам проведения ОГЭ (обществознание) в 2022-2024 гг..xlsx]2024 По ОО'!$BC$191:$BC$206</c:f>
              <c:numCache>
                <c:formatCode>0.00</c:formatCode>
                <c:ptCount val="16"/>
                <c:pt idx="0">
                  <c:v>67.62566137566138</c:v>
                </c:pt>
                <c:pt idx="1">
                  <c:v>71.451822916666671</c:v>
                </c:pt>
                <c:pt idx="2">
                  <c:v>75</c:v>
                </c:pt>
                <c:pt idx="3">
                  <c:v>62.638888888888886</c:v>
                </c:pt>
                <c:pt idx="4">
                  <c:v>67.534722222222214</c:v>
                </c:pt>
                <c:pt idx="5">
                  <c:v>76.41865079365077</c:v>
                </c:pt>
                <c:pt idx="6">
                  <c:v>73.342803030303031</c:v>
                </c:pt>
                <c:pt idx="7">
                  <c:v>56.527777777777779</c:v>
                </c:pt>
                <c:pt idx="8">
                  <c:v>77.222222222222214</c:v>
                </c:pt>
                <c:pt idx="9">
                  <c:v>69.965277777777786</c:v>
                </c:pt>
                <c:pt idx="10">
                  <c:v>62.962962962962955</c:v>
                </c:pt>
                <c:pt idx="11">
                  <c:v>74.652777777777786</c:v>
                </c:pt>
                <c:pt idx="12">
                  <c:v>63.263888888888893</c:v>
                </c:pt>
                <c:pt idx="13">
                  <c:v>76.909722222222229</c:v>
                </c:pt>
                <c:pt idx="14">
                  <c:v>62.847222222222229</c:v>
                </c:pt>
                <c:pt idx="15">
                  <c:v>76.620370370370367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F2-448D-93F4-969E87774DA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3133568"/>
        <c:axId val="162776768"/>
      </c:barChart>
      <c:catAx>
        <c:axId val="2331335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62776768"/>
        <c:crosses val="autoZero"/>
        <c:auto val="1"/>
        <c:lblAlgn val="ctr"/>
        <c:lblOffset val="100"/>
        <c:noMultiLvlLbl val="0"/>
      </c:catAx>
      <c:valAx>
        <c:axId val="162776768"/>
        <c:scaling>
          <c:orientation val="minMax"/>
        </c:scaling>
        <c:delete val="0"/>
        <c:axPos val="b"/>
        <c:majorGridlines/>
        <c:numFmt formatCode="0.00" sourceLinked="1"/>
        <c:majorTickMark val="out"/>
        <c:minorTickMark val="none"/>
        <c:tickLblPos val="nextTo"/>
        <c:crossAx val="23313356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28575">
      <a:solidFill>
        <a:srgbClr val="138189"/>
      </a:solidFill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Динамика ОО с тенденцией к понижению доли выполнения заданий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'РЯ доля, балл и Р-П'!$C$2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'РЯ доля, балл и Р-П'!$B$3:$B$15</c:f>
              <c:strCache>
                <c:ptCount val="3"/>
                <c:pt idx="0">
                  <c:v>МБОУ СОШ № 1 г. Партизанск</c:v>
                </c:pt>
                <c:pt idx="1">
                  <c:v>МКОУ СОШ № 24 с. Богуславец Красноармейский МО</c:v>
                </c:pt>
                <c:pt idx="2">
                  <c:v>МОБУ СОШ № 2 г. Лесозаводск</c:v>
                </c:pt>
              </c:strCache>
            </c:strRef>
          </c:cat>
          <c:val>
            <c:numRef>
              <c:f>'РЯ доля, балл и Р-П'!$C$3:$C$15</c:f>
              <c:numCache>
                <c:formatCode>0.00</c:formatCode>
                <c:ptCount val="3"/>
                <c:pt idx="0">
                  <c:v>44.252873563218387</c:v>
                </c:pt>
                <c:pt idx="1">
                  <c:v>48.390804597701148</c:v>
                </c:pt>
                <c:pt idx="2">
                  <c:v>59.165154264972777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87-4F49-8F68-178D35DDD6A1}"/>
            </c:ext>
          </c:extLst>
        </c:ser>
        <c:ser>
          <c:idx val="1"/>
          <c:order val="1"/>
          <c:tx>
            <c:strRef>
              <c:f>'РЯ доля, балл и Р-П'!$D$2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'РЯ доля, балл и Р-П'!$B$3:$B$15</c:f>
              <c:strCache>
                <c:ptCount val="3"/>
                <c:pt idx="0">
                  <c:v>МБОУ СОШ № 1 г. Партизанск</c:v>
                </c:pt>
                <c:pt idx="1">
                  <c:v>МКОУ СОШ № 24 с. Богуславец Красноармейский МО</c:v>
                </c:pt>
                <c:pt idx="2">
                  <c:v>МОБУ СОШ № 2 г. Лесозаводск</c:v>
                </c:pt>
              </c:strCache>
            </c:strRef>
          </c:cat>
          <c:val>
            <c:numRef>
              <c:f>'РЯ доля, балл и Р-П'!$D$3:$D$15</c:f>
              <c:numCache>
                <c:formatCode>0.00</c:formatCode>
                <c:ptCount val="3"/>
                <c:pt idx="0">
                  <c:v>41.310541310541304</c:v>
                </c:pt>
                <c:pt idx="1">
                  <c:v>49.074074074074076</c:v>
                </c:pt>
                <c:pt idx="2">
                  <c:v>47.685185185185183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87-4F49-8F68-178D35DDD6A1}"/>
            </c:ext>
          </c:extLst>
        </c:ser>
        <c:ser>
          <c:idx val="2"/>
          <c:order val="2"/>
          <c:tx>
            <c:strRef>
              <c:f>'РЯ доля, балл и Р-П'!$E$2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'РЯ доля, балл и Р-П'!$B$3:$B$15</c:f>
              <c:strCache>
                <c:ptCount val="3"/>
                <c:pt idx="0">
                  <c:v>МБОУ СОШ № 1 г. Партизанск</c:v>
                </c:pt>
                <c:pt idx="1">
                  <c:v>МКОУ СОШ № 24 с. Богуславец Красноармейский МО</c:v>
                </c:pt>
                <c:pt idx="2">
                  <c:v>МОБУ СОШ № 2 г. Лесозаводск</c:v>
                </c:pt>
              </c:strCache>
            </c:strRef>
          </c:cat>
          <c:val>
            <c:numRef>
              <c:f>'РЯ доля, балл и Р-П'!$E$3:$E$15</c:f>
              <c:numCache>
                <c:formatCode>0.00</c:formatCode>
                <c:ptCount val="3"/>
                <c:pt idx="0">
                  <c:v>26.1</c:v>
                </c:pt>
                <c:pt idx="1">
                  <c:v>51.529411764705884</c:v>
                </c:pt>
                <c:pt idx="2">
                  <c:v>42.75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87-4F49-8F68-178D35DDD6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32355168"/>
        <c:axId val="332354384"/>
      </c:barChart>
      <c:catAx>
        <c:axId val="3323551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32354384"/>
        <c:crosses val="autoZero"/>
        <c:auto val="1"/>
        <c:lblAlgn val="ctr"/>
        <c:lblOffset val="100"/>
        <c:noMultiLvlLbl val="1"/>
      </c:catAx>
      <c:valAx>
        <c:axId val="332354384"/>
        <c:scaling>
          <c:orientation val="minMax"/>
          <c:min val="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3235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6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26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Информатика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Качество обучения, %</c:v>
                </c:pt>
              </c:strCache>
            </c:strRef>
          </c:tx>
          <c:spPr>
            <a:solidFill>
              <a:schemeClr val="accent5"/>
            </a:solidFill>
            <a:ln w="15875" cap="flat" cmpd="sng" algn="ctr">
              <a:solidFill>
                <a:schemeClr val="accent5">
                  <a:shade val="50000"/>
                </a:schemeClr>
              </a:solidFill>
              <a:prstDash val="solid"/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Лист1!$A$2:$A$35</c:f>
              <c:strCache>
                <c:ptCount val="34"/>
                <c:pt idx="0">
                  <c:v>Артемовский городской округ</c:v>
                </c:pt>
                <c:pt idx="1">
                  <c:v>Тернейский муниципальный округ</c:v>
                </c:pt>
                <c:pt idx="2">
                  <c:v>Красноармейский муниципальный район</c:v>
                </c:pt>
                <c:pt idx="3">
                  <c:v>Город Владивосток</c:v>
                </c:pt>
                <c:pt idx="4">
                  <c:v>Находкинский городской округ</c:v>
                </c:pt>
                <c:pt idx="5">
                  <c:v>Лесозаводский городской округ</c:v>
                </c:pt>
                <c:pt idx="6">
                  <c:v>Дальнегорский городской округ</c:v>
                </c:pt>
                <c:pt idx="7">
                  <c:v>Хорольский муниципальный округ</c:v>
                </c:pt>
                <c:pt idx="8">
                  <c:v>Уссурийский городской округ</c:v>
                </c:pt>
                <c:pt idx="9">
                  <c:v>Арсеньевский городской округ</c:v>
                </c:pt>
                <c:pt idx="10">
                  <c:v>Ольгинский муниципальный район</c:v>
                </c:pt>
                <c:pt idx="11">
                  <c:v>Шкотовский муниципальный район</c:v>
                </c:pt>
                <c:pt idx="12">
                  <c:v>Городской округ Большой Камень</c:v>
                </c:pt>
                <c:pt idx="13">
                  <c:v>Михайловский муниципальный район</c:v>
                </c:pt>
                <c:pt idx="14">
                  <c:v>Городской округ Спасск-Дальний</c:v>
                </c:pt>
                <c:pt idx="15">
                  <c:v>Партизанский городской округ</c:v>
                </c:pt>
                <c:pt idx="16">
                  <c:v>Хасанский муниципальный район</c:v>
                </c:pt>
                <c:pt idx="17">
                  <c:v>Пожарский муниципальный район</c:v>
                </c:pt>
                <c:pt idx="18">
                  <c:v>Октябрьский муниципальный округ</c:v>
                </c:pt>
                <c:pt idx="19">
                  <c:v>Кировский муниципальный район</c:v>
                </c:pt>
                <c:pt idx="20">
                  <c:v>Лазовский муниципальный округ</c:v>
                </c:pt>
                <c:pt idx="21">
                  <c:v>Ханкайский муниципальный округ</c:v>
                </c:pt>
                <c:pt idx="22">
                  <c:v>Черниговский муниципальный район</c:v>
                </c:pt>
                <c:pt idx="23">
                  <c:v>Чугуевский муниципальный округ</c:v>
                </c:pt>
                <c:pt idx="24">
                  <c:v>Яковлевский муниципальный район</c:v>
                </c:pt>
                <c:pt idx="25">
                  <c:v>Надеждинский муниципальный район</c:v>
                </c:pt>
                <c:pt idx="26">
                  <c:v>Пограничный муниципальный округ</c:v>
                </c:pt>
                <c:pt idx="27">
                  <c:v>Дальнереченский городской округ</c:v>
                </c:pt>
                <c:pt idx="28">
                  <c:v>Кавалеровский муниципальный район</c:v>
                </c:pt>
                <c:pt idx="29">
                  <c:v>Партизанский муниципальный район</c:v>
                </c:pt>
                <c:pt idx="30">
                  <c:v>Спасский муниципальный район</c:v>
                </c:pt>
                <c:pt idx="31">
                  <c:v>Анучинский муниципальный округ</c:v>
                </c:pt>
                <c:pt idx="32">
                  <c:v>Дальнереченский муниципальный район</c:v>
                </c:pt>
                <c:pt idx="33">
                  <c:v>Городской округ ЗАТО Фокино</c:v>
                </c:pt>
              </c:strCache>
            </c:strRef>
          </c:cat>
          <c:val>
            <c:numRef>
              <c:f>Лист1!$B$2:$B$35</c:f>
              <c:numCache>
                <c:formatCode>0.00</c:formatCode>
                <c:ptCount val="34"/>
                <c:pt idx="0">
                  <c:v>55.42</c:v>
                </c:pt>
                <c:pt idx="1">
                  <c:v>54.76</c:v>
                </c:pt>
                <c:pt idx="2">
                  <c:v>53.85</c:v>
                </c:pt>
                <c:pt idx="3">
                  <c:v>51.05</c:v>
                </c:pt>
                <c:pt idx="4">
                  <c:v>49.69</c:v>
                </c:pt>
                <c:pt idx="5">
                  <c:v>48.34</c:v>
                </c:pt>
                <c:pt idx="6">
                  <c:v>46.51</c:v>
                </c:pt>
                <c:pt idx="7">
                  <c:v>45.9</c:v>
                </c:pt>
                <c:pt idx="8">
                  <c:v>45.89</c:v>
                </c:pt>
                <c:pt idx="9">
                  <c:v>45.71</c:v>
                </c:pt>
                <c:pt idx="10">
                  <c:v>45.45</c:v>
                </c:pt>
                <c:pt idx="11">
                  <c:v>44.44</c:v>
                </c:pt>
                <c:pt idx="12">
                  <c:v>41.94</c:v>
                </c:pt>
                <c:pt idx="13">
                  <c:v>40.56</c:v>
                </c:pt>
                <c:pt idx="14">
                  <c:v>40.130000000000003</c:v>
                </c:pt>
                <c:pt idx="15">
                  <c:v>39.18</c:v>
                </c:pt>
                <c:pt idx="16">
                  <c:v>38.96</c:v>
                </c:pt>
                <c:pt idx="17">
                  <c:v>38.6</c:v>
                </c:pt>
                <c:pt idx="18">
                  <c:v>37.840000000000003</c:v>
                </c:pt>
                <c:pt idx="19">
                  <c:v>37.369999999999997</c:v>
                </c:pt>
                <c:pt idx="20">
                  <c:v>36.840000000000003</c:v>
                </c:pt>
                <c:pt idx="21">
                  <c:v>35.630000000000003</c:v>
                </c:pt>
                <c:pt idx="22">
                  <c:v>34.71</c:v>
                </c:pt>
                <c:pt idx="23">
                  <c:v>33.9</c:v>
                </c:pt>
                <c:pt idx="24">
                  <c:v>33.33</c:v>
                </c:pt>
                <c:pt idx="25">
                  <c:v>32.6</c:v>
                </c:pt>
                <c:pt idx="26">
                  <c:v>32.1</c:v>
                </c:pt>
                <c:pt idx="27">
                  <c:v>27.59</c:v>
                </c:pt>
                <c:pt idx="28">
                  <c:v>25.77</c:v>
                </c:pt>
                <c:pt idx="29">
                  <c:v>23.36</c:v>
                </c:pt>
                <c:pt idx="30">
                  <c:v>23.33</c:v>
                </c:pt>
                <c:pt idx="31">
                  <c:v>21.62</c:v>
                </c:pt>
                <c:pt idx="32">
                  <c:v>17.5</c:v>
                </c:pt>
                <c:pt idx="33">
                  <c:v>17.05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32-4C10-99A7-D8E34E291D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4"/>
        <c:overlap val="100"/>
        <c:axId val="162309632"/>
        <c:axId val="160377088"/>
      </c:barChart>
      <c:catAx>
        <c:axId val="16230963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03770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0377088"/>
        <c:scaling>
          <c:orientation val="minMax"/>
          <c:max val="100"/>
        </c:scaling>
        <c:delete val="0"/>
        <c:axPos val="b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0.00" sourceLinked="1"/>
        <c:majorTickMark val="none"/>
        <c:minorTickMark val="none"/>
        <c:tickLblPos val="nextTo"/>
        <c:crossAx val="16230963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 w="28575">
      <a:solidFill>
        <a:srgbClr val="138189"/>
      </a:solidFill>
    </a:ln>
  </c:spPr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i="0" baseline="0" dirty="0">
                <a:effectLst/>
              </a:rPr>
              <a:t>Динамика ОО с тенденцией  к понижению доли выполнения заданий</a:t>
            </a:r>
            <a:endParaRPr lang="ru-RU" sz="1400" dirty="0">
              <a:effectLst/>
            </a:endParaRP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'[Усвоенные элементы содержания по результатам проведения ОГЭ (информатика) в 2022-2024 гг..xlsx]2024 По ОО'!$AW$241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'[Усвоенные элементы содержания по результатам проведения ОГЭ (информатика) в 2022-2024 гг..xlsx]2024 По ОО'!$AV$242:$AV$259</c:f>
              <c:strCache>
                <c:ptCount val="18"/>
                <c:pt idx="0">
                  <c:v>МАОУ СОШ № 1 Полюс Находкинский ГО</c:v>
                </c:pt>
                <c:pt idx="1">
                  <c:v>МБОУ ООШ № 2  с. Хороль Хорольский МО</c:v>
                </c:pt>
                <c:pt idx="2">
                  <c:v>МБОУ СОШ № 1 с. Варфоломеевка Яковлевский МО</c:v>
                </c:pt>
                <c:pt idx="3">
                  <c:v>МБОУ СОШ № 10 с. Троицкое Ханкайский МО</c:v>
                </c:pt>
                <c:pt idx="4">
                  <c:v>МБОУ СОШ № 11 п. Оленевод Надеждинский МР</c:v>
                </c:pt>
                <c:pt idx="5">
                  <c:v>МБОУ СОШ № 15 г. Спасск-Дальний</c:v>
                </c:pt>
                <c:pt idx="6">
                  <c:v>МБОУ СОШ № 16 г. Артем</c:v>
                </c:pt>
                <c:pt idx="7">
                  <c:v>МБОУ СОШ № 19 г. Артем</c:v>
                </c:pt>
                <c:pt idx="8">
                  <c:v>МБОУ СОШ № 20 г. Артем</c:v>
                </c:pt>
                <c:pt idx="9">
                  <c:v>МБОУ СОШ № 22 с. Кневичи Артемовский ГО</c:v>
                </c:pt>
                <c:pt idx="10">
                  <c:v>МБОУ СОШ № 4 с. Октябрьское Ханкайский МО</c:v>
                </c:pt>
                <c:pt idx="11">
                  <c:v>МБОУ СОШ № 44 ГО Большой Камень</c:v>
                </c:pt>
                <c:pt idx="12">
                  <c:v>МБОУ СОШ № 5 п. Тавричанка Надеждинский МР</c:v>
                </c:pt>
                <c:pt idx="13">
                  <c:v>МБОУ СОШ пос. Горнореченский Кавалеровский МО</c:v>
                </c:pt>
                <c:pt idx="14">
                  <c:v>МБОУ СОШ с. Ширяевка Михайловский МР</c:v>
                </c:pt>
                <c:pt idx="15">
                  <c:v>МБОУ школа с. Анучино</c:v>
                </c:pt>
                <c:pt idx="16">
                  <c:v>МКОУ СОШ с. Серафимовка Ольгинский МО</c:v>
                </c:pt>
                <c:pt idx="17">
                  <c:v>ФГБУ ПОО ПГУОР</c:v>
                </c:pt>
              </c:strCache>
            </c:strRef>
          </c:cat>
          <c:val>
            <c:numRef>
              <c:f>'[Усвоенные элементы содержания по результатам проведения ОГЭ (информатика) в 2022-2024 гг..xlsx]2024 По ОО'!$AW$242:$AW$259</c:f>
              <c:numCache>
                <c:formatCode>0.00</c:formatCode>
                <c:ptCount val="18"/>
                <c:pt idx="0">
                  <c:v>48.095238095238102</c:v>
                </c:pt>
                <c:pt idx="1">
                  <c:v>63.555555555555557</c:v>
                </c:pt>
                <c:pt idx="2">
                  <c:v>73.333333333333329</c:v>
                </c:pt>
                <c:pt idx="3">
                  <c:v>71.1111111111111</c:v>
                </c:pt>
                <c:pt idx="4">
                  <c:v>74.444444444444429</c:v>
                </c:pt>
                <c:pt idx="5">
                  <c:v>66.666666666666671</c:v>
                </c:pt>
                <c:pt idx="6">
                  <c:v>67.692307692307693</c:v>
                </c:pt>
                <c:pt idx="7">
                  <c:v>59.861111111111107</c:v>
                </c:pt>
                <c:pt idx="8">
                  <c:v>66.984126984126974</c:v>
                </c:pt>
                <c:pt idx="9">
                  <c:v>62.592592592592588</c:v>
                </c:pt>
                <c:pt idx="10">
                  <c:v>60</c:v>
                </c:pt>
                <c:pt idx="11">
                  <c:v>58.333333333333343</c:v>
                </c:pt>
                <c:pt idx="12">
                  <c:v>60.430107526881713</c:v>
                </c:pt>
                <c:pt idx="13">
                  <c:v>64.027777777777771</c:v>
                </c:pt>
                <c:pt idx="14">
                  <c:v>70</c:v>
                </c:pt>
                <c:pt idx="15">
                  <c:v>77.460317460317441</c:v>
                </c:pt>
                <c:pt idx="16">
                  <c:v>59.166666666666664</c:v>
                </c:pt>
                <c:pt idx="17">
                  <c:v>55.555555555555557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1B-4887-BA0F-5A6582820D50}"/>
            </c:ext>
          </c:extLst>
        </c:ser>
        <c:ser>
          <c:idx val="1"/>
          <c:order val="1"/>
          <c:tx>
            <c:strRef>
              <c:f>'[Усвоенные элементы содержания по результатам проведения ОГЭ (информатика) в 2022-2024 гг..xlsx]2024 По ОО'!$AX$241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4891754324909161E-3"/>
                  <c:y val="-6.30280355650165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1B-4887-BA0F-5A6582820D50}"/>
                </c:ext>
              </c:extLst>
            </c:dLbl>
            <c:dLbl>
              <c:idx val="3"/>
              <c:layout>
                <c:manualLayout>
                  <c:x val="-8.7826806919853364E-3"/>
                  <c:y val="-8.403738075335540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1B-4887-BA0F-5A6582820D50}"/>
                </c:ext>
              </c:extLst>
            </c:dLbl>
            <c:dLbl>
              <c:idx val="7"/>
              <c:layout>
                <c:manualLayout>
                  <c:x val="-5.4891754324908355E-3"/>
                  <c:y val="-8.403738075335464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1B-4887-BA0F-5A6582820D50}"/>
                </c:ext>
              </c:extLst>
            </c:dLbl>
            <c:dLbl>
              <c:idx val="8"/>
              <c:layout>
                <c:manualLayout>
                  <c:x val="-5.4891754324908355E-3"/>
                  <c:y val="-4.20186903766784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1B-4887-BA0F-5A6582820D50}"/>
                </c:ext>
              </c:extLst>
            </c:dLbl>
            <c:dLbl>
              <c:idx val="10"/>
              <c:layout>
                <c:manualLayout>
                  <c:x val="-5.4891754324909161E-3"/>
                  <c:y val="-8.403738075335618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71B-4887-BA0F-5A6582820D50}"/>
                </c:ext>
              </c:extLst>
            </c:dLbl>
            <c:dLbl>
              <c:idx val="11"/>
              <c:layout>
                <c:manualLayout>
                  <c:x val="-5.4891754324908355E-3"/>
                  <c:y val="-6.30280355650165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1B-4887-BA0F-5A6582820D50}"/>
                </c:ext>
              </c:extLst>
            </c:dLbl>
            <c:dLbl>
              <c:idx val="12"/>
              <c:layout>
                <c:manualLayout>
                  <c:x val="-9.8805157784835843E-3"/>
                  <c:y val="-6.30280355650165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1B-4887-BA0F-5A6582820D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'[Усвоенные элементы содержания по результатам проведения ОГЭ (информатика) в 2022-2024 гг..xlsx]2024 По ОО'!$AV$242:$AV$259</c:f>
              <c:strCache>
                <c:ptCount val="18"/>
                <c:pt idx="0">
                  <c:v>МАОУ СОШ № 1 Полюс Находкинский ГО</c:v>
                </c:pt>
                <c:pt idx="1">
                  <c:v>МБОУ ООШ № 2  с. Хороль Хорольский МО</c:v>
                </c:pt>
                <c:pt idx="2">
                  <c:v>МБОУ СОШ № 1 с. Варфоломеевка Яковлевский МО</c:v>
                </c:pt>
                <c:pt idx="3">
                  <c:v>МБОУ СОШ № 10 с. Троицкое Ханкайский МО</c:v>
                </c:pt>
                <c:pt idx="4">
                  <c:v>МБОУ СОШ № 11 п. Оленевод Надеждинский МР</c:v>
                </c:pt>
                <c:pt idx="5">
                  <c:v>МБОУ СОШ № 15 г. Спасск-Дальний</c:v>
                </c:pt>
                <c:pt idx="6">
                  <c:v>МБОУ СОШ № 16 г. Артем</c:v>
                </c:pt>
                <c:pt idx="7">
                  <c:v>МБОУ СОШ № 19 г. Артем</c:v>
                </c:pt>
                <c:pt idx="8">
                  <c:v>МБОУ СОШ № 20 г. Артем</c:v>
                </c:pt>
                <c:pt idx="9">
                  <c:v>МБОУ СОШ № 22 с. Кневичи Артемовский ГО</c:v>
                </c:pt>
                <c:pt idx="10">
                  <c:v>МБОУ СОШ № 4 с. Октябрьское Ханкайский МО</c:v>
                </c:pt>
                <c:pt idx="11">
                  <c:v>МБОУ СОШ № 44 ГО Большой Камень</c:v>
                </c:pt>
                <c:pt idx="12">
                  <c:v>МБОУ СОШ № 5 п. Тавричанка Надеждинский МР</c:v>
                </c:pt>
                <c:pt idx="13">
                  <c:v>МБОУ СОШ пос. Горнореченский Кавалеровский МО</c:v>
                </c:pt>
                <c:pt idx="14">
                  <c:v>МБОУ СОШ с. Ширяевка Михайловский МР</c:v>
                </c:pt>
                <c:pt idx="15">
                  <c:v>МБОУ школа с. Анучино</c:v>
                </c:pt>
                <c:pt idx="16">
                  <c:v>МКОУ СОШ с. Серафимовка Ольгинский МО</c:v>
                </c:pt>
                <c:pt idx="17">
                  <c:v>ФГБУ ПОО ПГУОР</c:v>
                </c:pt>
              </c:strCache>
            </c:strRef>
          </c:cat>
          <c:val>
            <c:numRef>
              <c:f>'[Усвоенные элементы содержания по результатам проведения ОГЭ (информатика) в 2022-2024 гг..xlsx]2024 По ОО'!$AX$242:$AX$259</c:f>
              <c:numCache>
                <c:formatCode>0.00</c:formatCode>
                <c:ptCount val="18"/>
                <c:pt idx="0">
                  <c:v>46.25</c:v>
                </c:pt>
                <c:pt idx="1">
                  <c:v>56.419753086419753</c:v>
                </c:pt>
                <c:pt idx="2">
                  <c:v>63.17460317460317</c:v>
                </c:pt>
                <c:pt idx="3">
                  <c:v>70.555555555555571</c:v>
                </c:pt>
                <c:pt idx="4">
                  <c:v>65</c:v>
                </c:pt>
                <c:pt idx="5">
                  <c:v>64.509803921568633</c:v>
                </c:pt>
                <c:pt idx="6">
                  <c:v>58.253968253968267</c:v>
                </c:pt>
                <c:pt idx="7">
                  <c:v>59.485094850948506</c:v>
                </c:pt>
                <c:pt idx="8">
                  <c:v>66.296296296296291</c:v>
                </c:pt>
                <c:pt idx="9">
                  <c:v>58.237547892720308</c:v>
                </c:pt>
                <c:pt idx="10">
                  <c:v>57.460317460317462</c:v>
                </c:pt>
                <c:pt idx="11">
                  <c:v>56.148148148148152</c:v>
                </c:pt>
                <c:pt idx="12">
                  <c:v>58.64864864864866</c:v>
                </c:pt>
                <c:pt idx="13">
                  <c:v>51.282051282051285</c:v>
                </c:pt>
                <c:pt idx="14">
                  <c:v>60</c:v>
                </c:pt>
                <c:pt idx="15">
                  <c:v>61.777777777777779</c:v>
                </c:pt>
                <c:pt idx="16">
                  <c:v>55.55555555555555</c:v>
                </c:pt>
                <c:pt idx="17">
                  <c:v>52.5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71B-4887-BA0F-5A6582820D50}"/>
            </c:ext>
          </c:extLst>
        </c:ser>
        <c:ser>
          <c:idx val="2"/>
          <c:order val="2"/>
          <c:tx>
            <c:strRef>
              <c:f>'[Усвоенные элементы содержания по результатам проведения ОГЭ (информатика) в 2022-2024 гг..xlsx]2024 По ОО'!$AY$241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'[Усвоенные элементы содержания по результатам проведения ОГЭ (информатика) в 2022-2024 гг..xlsx]2024 По ОО'!$AV$242:$AV$259</c:f>
              <c:strCache>
                <c:ptCount val="18"/>
                <c:pt idx="0">
                  <c:v>МАОУ СОШ № 1 Полюс Находкинский ГО</c:v>
                </c:pt>
                <c:pt idx="1">
                  <c:v>МБОУ ООШ № 2  с. Хороль Хорольский МО</c:v>
                </c:pt>
                <c:pt idx="2">
                  <c:v>МБОУ СОШ № 1 с. Варфоломеевка Яковлевский МО</c:v>
                </c:pt>
                <c:pt idx="3">
                  <c:v>МБОУ СОШ № 10 с. Троицкое Ханкайский МО</c:v>
                </c:pt>
                <c:pt idx="4">
                  <c:v>МБОУ СОШ № 11 п. Оленевод Надеждинский МР</c:v>
                </c:pt>
                <c:pt idx="5">
                  <c:v>МБОУ СОШ № 15 г. Спасск-Дальний</c:v>
                </c:pt>
                <c:pt idx="6">
                  <c:v>МБОУ СОШ № 16 г. Артем</c:v>
                </c:pt>
                <c:pt idx="7">
                  <c:v>МБОУ СОШ № 19 г. Артем</c:v>
                </c:pt>
                <c:pt idx="8">
                  <c:v>МБОУ СОШ № 20 г. Артем</c:v>
                </c:pt>
                <c:pt idx="9">
                  <c:v>МБОУ СОШ № 22 с. Кневичи Артемовский ГО</c:v>
                </c:pt>
                <c:pt idx="10">
                  <c:v>МБОУ СОШ № 4 с. Октябрьское Ханкайский МО</c:v>
                </c:pt>
                <c:pt idx="11">
                  <c:v>МБОУ СОШ № 44 ГО Большой Камень</c:v>
                </c:pt>
                <c:pt idx="12">
                  <c:v>МБОУ СОШ № 5 п. Тавричанка Надеждинский МР</c:v>
                </c:pt>
                <c:pt idx="13">
                  <c:v>МБОУ СОШ пос. Горнореченский Кавалеровский МО</c:v>
                </c:pt>
                <c:pt idx="14">
                  <c:v>МБОУ СОШ с. Ширяевка Михайловский МР</c:v>
                </c:pt>
                <c:pt idx="15">
                  <c:v>МБОУ школа с. Анучино</c:v>
                </c:pt>
                <c:pt idx="16">
                  <c:v>МКОУ СОШ с. Серафимовка Ольгинский МО</c:v>
                </c:pt>
                <c:pt idx="17">
                  <c:v>ФГБУ ПОО ПГУОР</c:v>
                </c:pt>
              </c:strCache>
            </c:strRef>
          </c:cat>
          <c:val>
            <c:numRef>
              <c:f>'[Усвоенные элементы содержания по результатам проведения ОГЭ (информатика) в 2022-2024 гг..xlsx]2024 По ОО'!$AY$242:$AY$259</c:f>
              <c:numCache>
                <c:formatCode>0.00</c:formatCode>
                <c:ptCount val="18"/>
                <c:pt idx="0">
                  <c:v>35.606060606060602</c:v>
                </c:pt>
                <c:pt idx="1">
                  <c:v>40</c:v>
                </c:pt>
                <c:pt idx="2">
                  <c:v>43.333333333333336</c:v>
                </c:pt>
                <c:pt idx="3">
                  <c:v>59.444444444444443</c:v>
                </c:pt>
                <c:pt idx="4">
                  <c:v>40</c:v>
                </c:pt>
                <c:pt idx="5">
                  <c:v>49.6</c:v>
                </c:pt>
                <c:pt idx="6">
                  <c:v>46.378600823045268</c:v>
                </c:pt>
                <c:pt idx="7">
                  <c:v>48.157181571815713</c:v>
                </c:pt>
                <c:pt idx="8">
                  <c:v>55.873015873015873</c:v>
                </c:pt>
                <c:pt idx="9">
                  <c:v>32.962962962962962</c:v>
                </c:pt>
                <c:pt idx="10">
                  <c:v>41.666666666666664</c:v>
                </c:pt>
                <c:pt idx="11">
                  <c:v>42.301587301587297</c:v>
                </c:pt>
                <c:pt idx="12">
                  <c:v>37.380952380952372</c:v>
                </c:pt>
                <c:pt idx="13">
                  <c:v>28.680555555555554</c:v>
                </c:pt>
                <c:pt idx="14">
                  <c:v>43.333333333333329</c:v>
                </c:pt>
                <c:pt idx="15">
                  <c:v>51</c:v>
                </c:pt>
                <c:pt idx="16">
                  <c:v>44</c:v>
                </c:pt>
                <c:pt idx="17">
                  <c:v>37.777777777777779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71B-4887-BA0F-5A6582820D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2043776"/>
        <c:axId val="195360960"/>
      </c:barChart>
      <c:catAx>
        <c:axId val="13204377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95360960"/>
        <c:crosses val="autoZero"/>
        <c:auto val="1"/>
        <c:lblAlgn val="ctr"/>
        <c:lblOffset val="100"/>
        <c:noMultiLvlLbl val="0"/>
      </c:catAx>
      <c:valAx>
        <c:axId val="195360960"/>
        <c:scaling>
          <c:orientation val="minMax"/>
        </c:scaling>
        <c:delete val="0"/>
        <c:axPos val="b"/>
        <c:majorGridlines/>
        <c:numFmt formatCode="0.00" sourceLinked="1"/>
        <c:majorTickMark val="out"/>
        <c:minorTickMark val="none"/>
        <c:tickLblPos val="nextTo"/>
        <c:crossAx val="13204377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28575">
      <a:solidFill>
        <a:srgbClr val="138189"/>
      </a:solidFill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/>
              <a:t>Динамика ОО с временным понижением доли выполнения заданий</a:t>
            </a:r>
          </a:p>
        </c:rich>
      </c:tx>
      <c:layout>
        <c:manualLayout>
          <c:xMode val="edge"/>
          <c:yMode val="edge"/>
          <c:x val="0.30930017396737453"/>
          <c:y val="1.7730057088689723E-2"/>
        </c:manualLayout>
      </c:layout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'[Усвоенные элементы содержания по результатам проведения ОГЭ (информатика) в 2022-2024 гг..xlsx]2024 По ОО'!$BA$284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'[Усвоенные элементы содержания по результатам проведения ОГЭ (информатика) в 2022-2024 гг..xlsx]2024 По ОО'!$AZ$285:$AZ$301</c:f>
              <c:strCache>
                <c:ptCount val="17"/>
                <c:pt idx="0">
                  <c:v>АНПОО ДВЦНО (Академический колледж)</c:v>
                </c:pt>
                <c:pt idx="1">
                  <c:v>МАОУ СОШ № 8 Находкинский ГО</c:v>
                </c:pt>
                <c:pt idx="2">
                  <c:v>МАОУ СОШ Лидер-2 Находкинский ГО</c:v>
                </c:pt>
                <c:pt idx="3">
                  <c:v>МБОУ СОШ № 12 г. Спасск-Дальний</c:v>
                </c:pt>
                <c:pt idx="4">
                  <c:v>МБОУ СОШ № 3 г. Партизанск</c:v>
                </c:pt>
                <c:pt idx="5">
                  <c:v>МБОУ СОШ № 3 с. Хороль Хорольский МО</c:v>
                </c:pt>
                <c:pt idx="6">
                  <c:v>МБОУ СОШ № 33 г. Артем</c:v>
                </c:pt>
                <c:pt idx="7">
                  <c:v>МБОУ СОШ № 5 с. Лазо Дальнереченский ГО</c:v>
                </c:pt>
                <c:pt idx="8">
                  <c:v>МБОУ СОШ № 6 г. Партизанск</c:v>
                </c:pt>
                <c:pt idx="9">
                  <c:v>МБОУ СОШ № 7 с. Снегуровка Черниговский МО</c:v>
                </c:pt>
                <c:pt idx="10">
                  <c:v>МБОУ СОШ № 72 г. Владивосток</c:v>
                </c:pt>
                <c:pt idx="11">
                  <c:v>МБОУ СОШ с. Ляличи Михайловский МР</c:v>
                </c:pt>
                <c:pt idx="12">
                  <c:v>МКОУ СОШ п. Моряк-Рыболов Ольгинский МО</c:v>
                </c:pt>
                <c:pt idx="13">
                  <c:v>МОБУ СОШ № 16 Пожарский МР</c:v>
                </c:pt>
                <c:pt idx="14">
                  <c:v>МОБУ СОШ № 16 с. Краснореченский Тайга Дальнегорский ГО</c:v>
                </c:pt>
                <c:pt idx="15">
                  <c:v>МОБУ СОШ № 2 г. Лесозаводск</c:v>
                </c:pt>
                <c:pt idx="16">
                  <c:v>МОБУ СОШ № 4 Пожарский МО</c:v>
                </c:pt>
              </c:strCache>
            </c:strRef>
          </c:cat>
          <c:val>
            <c:numRef>
              <c:f>'[Усвоенные элементы содержания по результатам проведения ОГЭ (информатика) в 2022-2024 гг..xlsx]2024 По ОО'!$BA$285:$BA$301</c:f>
              <c:numCache>
                <c:formatCode>0.00</c:formatCode>
                <c:ptCount val="17"/>
                <c:pt idx="0">
                  <c:v>67.777777777777771</c:v>
                </c:pt>
                <c:pt idx="1">
                  <c:v>77.777777777777786</c:v>
                </c:pt>
                <c:pt idx="2">
                  <c:v>57.777777777777779</c:v>
                </c:pt>
                <c:pt idx="3">
                  <c:v>52.592592592592581</c:v>
                </c:pt>
                <c:pt idx="4">
                  <c:v>69.259259259259252</c:v>
                </c:pt>
                <c:pt idx="5">
                  <c:v>58.888888888888893</c:v>
                </c:pt>
                <c:pt idx="6">
                  <c:v>64.444444444444443</c:v>
                </c:pt>
                <c:pt idx="7">
                  <c:v>61.851851851851855</c:v>
                </c:pt>
                <c:pt idx="8">
                  <c:v>54.444444444444443</c:v>
                </c:pt>
                <c:pt idx="9">
                  <c:v>42.916666666666664</c:v>
                </c:pt>
                <c:pt idx="10">
                  <c:v>67.777777777777771</c:v>
                </c:pt>
                <c:pt idx="11">
                  <c:v>53.80952380952381</c:v>
                </c:pt>
                <c:pt idx="12">
                  <c:v>58.8888888888889</c:v>
                </c:pt>
                <c:pt idx="13">
                  <c:v>57.777777777777779</c:v>
                </c:pt>
                <c:pt idx="14">
                  <c:v>69.074074074074076</c:v>
                </c:pt>
                <c:pt idx="15">
                  <c:v>45.714285714285708</c:v>
                </c:pt>
                <c:pt idx="16">
                  <c:v>55.873015873015873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6C-40A5-9C31-C35564CE315D}"/>
            </c:ext>
          </c:extLst>
        </c:ser>
        <c:ser>
          <c:idx val="1"/>
          <c:order val="1"/>
          <c:tx>
            <c:strRef>
              <c:f>'[Усвоенные элементы содержания по результатам проведения ОГЭ (информатика) в 2022-2024 гг..xlsx]2024 По ОО'!$BB$284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'[Усвоенные элементы содержания по результатам проведения ОГЭ (информатика) в 2022-2024 гг..xlsx]2024 По ОО'!$AZ$285:$AZ$301</c:f>
              <c:strCache>
                <c:ptCount val="17"/>
                <c:pt idx="0">
                  <c:v>АНПОО ДВЦНО (Академический колледж)</c:v>
                </c:pt>
                <c:pt idx="1">
                  <c:v>МАОУ СОШ № 8 Находкинский ГО</c:v>
                </c:pt>
                <c:pt idx="2">
                  <c:v>МАОУ СОШ Лидер-2 Находкинский ГО</c:v>
                </c:pt>
                <c:pt idx="3">
                  <c:v>МБОУ СОШ № 12 г. Спасск-Дальний</c:v>
                </c:pt>
                <c:pt idx="4">
                  <c:v>МБОУ СОШ № 3 г. Партизанск</c:v>
                </c:pt>
                <c:pt idx="5">
                  <c:v>МБОУ СОШ № 3 с. Хороль Хорольский МО</c:v>
                </c:pt>
                <c:pt idx="6">
                  <c:v>МБОУ СОШ № 33 г. Артем</c:v>
                </c:pt>
                <c:pt idx="7">
                  <c:v>МБОУ СОШ № 5 с. Лазо Дальнереченский ГО</c:v>
                </c:pt>
                <c:pt idx="8">
                  <c:v>МБОУ СОШ № 6 г. Партизанск</c:v>
                </c:pt>
                <c:pt idx="9">
                  <c:v>МБОУ СОШ № 7 с. Снегуровка Черниговский МО</c:v>
                </c:pt>
                <c:pt idx="10">
                  <c:v>МБОУ СОШ № 72 г. Владивосток</c:v>
                </c:pt>
                <c:pt idx="11">
                  <c:v>МБОУ СОШ с. Ляличи Михайловский МР</c:v>
                </c:pt>
                <c:pt idx="12">
                  <c:v>МКОУ СОШ п. Моряк-Рыболов Ольгинский МО</c:v>
                </c:pt>
                <c:pt idx="13">
                  <c:v>МОБУ СОШ № 16 Пожарский МР</c:v>
                </c:pt>
                <c:pt idx="14">
                  <c:v>МОБУ СОШ № 16 с. Краснореченский Тайга Дальнегорский ГО</c:v>
                </c:pt>
                <c:pt idx="15">
                  <c:v>МОБУ СОШ № 2 г. Лесозаводск</c:v>
                </c:pt>
                <c:pt idx="16">
                  <c:v>МОБУ СОШ № 4 Пожарский МО</c:v>
                </c:pt>
              </c:strCache>
            </c:strRef>
          </c:cat>
          <c:val>
            <c:numRef>
              <c:f>'[Усвоенные элементы содержания по результатам проведения ОГЭ (информатика) в 2022-2024 гг..xlsx]2024 По ОО'!$BB$285:$BB$301</c:f>
              <c:numCache>
                <c:formatCode>0.00</c:formatCode>
                <c:ptCount val="17"/>
                <c:pt idx="0">
                  <c:v>61.111111111111107</c:v>
                </c:pt>
                <c:pt idx="1">
                  <c:v>47.350427350427346</c:v>
                </c:pt>
                <c:pt idx="2">
                  <c:v>49.316239316239304</c:v>
                </c:pt>
                <c:pt idx="3">
                  <c:v>39.722222222222221</c:v>
                </c:pt>
                <c:pt idx="4">
                  <c:v>55.299145299145302</c:v>
                </c:pt>
                <c:pt idx="5">
                  <c:v>46.666666666666671</c:v>
                </c:pt>
                <c:pt idx="6">
                  <c:v>53.84615384615384</c:v>
                </c:pt>
                <c:pt idx="7">
                  <c:v>45.32163742690058</c:v>
                </c:pt>
                <c:pt idx="8">
                  <c:v>47.818930041152271</c:v>
                </c:pt>
                <c:pt idx="9">
                  <c:v>36.111111111111107</c:v>
                </c:pt>
                <c:pt idx="10">
                  <c:v>50.416666666666664</c:v>
                </c:pt>
                <c:pt idx="11">
                  <c:v>53.148148148148138</c:v>
                </c:pt>
                <c:pt idx="12">
                  <c:v>56</c:v>
                </c:pt>
                <c:pt idx="13">
                  <c:v>37.333333333333336</c:v>
                </c:pt>
                <c:pt idx="14">
                  <c:v>52.5</c:v>
                </c:pt>
                <c:pt idx="15">
                  <c:v>45.185185185185183</c:v>
                </c:pt>
                <c:pt idx="16">
                  <c:v>36.666666666666664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6C-40A5-9C31-C35564CE315D}"/>
            </c:ext>
          </c:extLst>
        </c:ser>
        <c:ser>
          <c:idx val="2"/>
          <c:order val="2"/>
          <c:tx>
            <c:strRef>
              <c:f>'[Усвоенные элементы содержания по результатам проведения ОГЭ (информатика) в 2022-2024 гг..xlsx]2024 По ОО'!$BC$284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'[Усвоенные элементы содержания по результатам проведения ОГЭ (информатика) в 2022-2024 гг..xlsx]2024 По ОО'!$AZ$285:$AZ$301</c:f>
              <c:strCache>
                <c:ptCount val="17"/>
                <c:pt idx="0">
                  <c:v>АНПОО ДВЦНО (Академический колледж)</c:v>
                </c:pt>
                <c:pt idx="1">
                  <c:v>МАОУ СОШ № 8 Находкинский ГО</c:v>
                </c:pt>
                <c:pt idx="2">
                  <c:v>МАОУ СОШ Лидер-2 Находкинский ГО</c:v>
                </c:pt>
                <c:pt idx="3">
                  <c:v>МБОУ СОШ № 12 г. Спасск-Дальний</c:v>
                </c:pt>
                <c:pt idx="4">
                  <c:v>МБОУ СОШ № 3 г. Партизанск</c:v>
                </c:pt>
                <c:pt idx="5">
                  <c:v>МБОУ СОШ № 3 с. Хороль Хорольский МО</c:v>
                </c:pt>
                <c:pt idx="6">
                  <c:v>МБОУ СОШ № 33 г. Артем</c:v>
                </c:pt>
                <c:pt idx="7">
                  <c:v>МБОУ СОШ № 5 с. Лазо Дальнереченский ГО</c:v>
                </c:pt>
                <c:pt idx="8">
                  <c:v>МБОУ СОШ № 6 г. Партизанск</c:v>
                </c:pt>
                <c:pt idx="9">
                  <c:v>МБОУ СОШ № 7 с. Снегуровка Черниговский МО</c:v>
                </c:pt>
                <c:pt idx="10">
                  <c:v>МБОУ СОШ № 72 г. Владивосток</c:v>
                </c:pt>
                <c:pt idx="11">
                  <c:v>МБОУ СОШ с. Ляличи Михайловский МР</c:v>
                </c:pt>
                <c:pt idx="12">
                  <c:v>МКОУ СОШ п. Моряк-Рыболов Ольгинский МО</c:v>
                </c:pt>
                <c:pt idx="13">
                  <c:v>МОБУ СОШ № 16 Пожарский МР</c:v>
                </c:pt>
                <c:pt idx="14">
                  <c:v>МОБУ СОШ № 16 с. Краснореченский Тайга Дальнегорский ГО</c:v>
                </c:pt>
                <c:pt idx="15">
                  <c:v>МОБУ СОШ № 2 г. Лесозаводск</c:v>
                </c:pt>
                <c:pt idx="16">
                  <c:v>МОБУ СОШ № 4 Пожарский МО</c:v>
                </c:pt>
              </c:strCache>
            </c:strRef>
          </c:cat>
          <c:val>
            <c:numRef>
              <c:f>'[Усвоенные элементы содержания по результатам проведения ОГЭ (информатика) в 2022-2024 гг..xlsx]2024 По ОО'!$BC$285:$BC$301</c:f>
              <c:numCache>
                <c:formatCode>0.00</c:formatCode>
                <c:ptCount val="17"/>
                <c:pt idx="0">
                  <c:v>78.611111111111114</c:v>
                </c:pt>
                <c:pt idx="1">
                  <c:v>71.005291005290985</c:v>
                </c:pt>
                <c:pt idx="2">
                  <c:v>71.441441441441427</c:v>
                </c:pt>
                <c:pt idx="3">
                  <c:v>85.555555555555557</c:v>
                </c:pt>
                <c:pt idx="4">
                  <c:v>83.888888888888886</c:v>
                </c:pt>
                <c:pt idx="5">
                  <c:v>63.958333333333336</c:v>
                </c:pt>
                <c:pt idx="6">
                  <c:v>71.759259259259267</c:v>
                </c:pt>
                <c:pt idx="7">
                  <c:v>64.967320261437905</c:v>
                </c:pt>
                <c:pt idx="8">
                  <c:v>68.011695906432735</c:v>
                </c:pt>
                <c:pt idx="9">
                  <c:v>57.857142857142854</c:v>
                </c:pt>
                <c:pt idx="10">
                  <c:v>82.2222222222222</c:v>
                </c:pt>
                <c:pt idx="11">
                  <c:v>85.462962962962962</c:v>
                </c:pt>
                <c:pt idx="12">
                  <c:v>78.888888888888886</c:v>
                </c:pt>
                <c:pt idx="13">
                  <c:v>63.333333333333336</c:v>
                </c:pt>
                <c:pt idx="14">
                  <c:v>73.333333333333329</c:v>
                </c:pt>
                <c:pt idx="15">
                  <c:v>69.333333333333329</c:v>
                </c:pt>
                <c:pt idx="16">
                  <c:v>68.585858585858588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6C-40A5-9C31-C35564CE31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8183168"/>
        <c:axId val="83129984"/>
      </c:barChart>
      <c:catAx>
        <c:axId val="981831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83129984"/>
        <c:crosses val="autoZero"/>
        <c:auto val="1"/>
        <c:lblAlgn val="ctr"/>
        <c:lblOffset val="100"/>
        <c:noMultiLvlLbl val="0"/>
      </c:catAx>
      <c:valAx>
        <c:axId val="83129984"/>
        <c:scaling>
          <c:orientation val="minMax"/>
        </c:scaling>
        <c:delete val="0"/>
        <c:axPos val="b"/>
        <c:majorGridlines/>
        <c:numFmt formatCode="0.00" sourceLinked="1"/>
        <c:majorTickMark val="out"/>
        <c:minorTickMark val="none"/>
        <c:tickLblPos val="nextTo"/>
        <c:crossAx val="9818316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schemeClr val="bg1"/>
    </a:solidFill>
    <a:ln w="28575">
      <a:solidFill>
        <a:srgbClr val="138189"/>
      </a:solidFill>
    </a:ln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/>
              <a:t>Доля оценки "2" за три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625935186673094"/>
          <c:y val="0.10791831316408833"/>
          <c:w val="0.66117126787722957"/>
          <c:h val="0.78956229957265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'ВПР РЯ 2022-2024'!$B$34</c:f>
              <c:strCache>
                <c:ptCount val="1"/>
                <c:pt idx="0">
                  <c:v>2022 году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F66-467D-B58F-86D1A51880D7}"/>
                </c:ext>
              </c:extLst>
            </c:dLbl>
            <c:dLbl>
              <c:idx val="3"/>
              <c:layout>
                <c:manualLayout>
                  <c:x val="-1.8514945837708966E-2"/>
                  <c:y val="-1.5485146966751862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F66-467D-B58F-86D1A51880D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F66-467D-B58F-86D1A51880D7}"/>
                </c:ext>
              </c:extLst>
            </c:dLbl>
            <c:dLbl>
              <c:idx val="5"/>
              <c:layout>
                <c:manualLayout>
                  <c:x val="-0.1254901884555829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F66-467D-B58F-86D1A51880D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66-467D-B58F-86D1A51880D7}"/>
                </c:ext>
              </c:extLst>
            </c:dLbl>
            <c:dLbl>
              <c:idx val="13"/>
              <c:layout>
                <c:manualLayout>
                  <c:x val="-6.1716486125697311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F66-467D-B58F-86D1A51880D7}"/>
                </c:ext>
              </c:extLst>
            </c:dLbl>
            <c:dLbl>
              <c:idx val="19"/>
              <c:layout>
                <c:manualLayout>
                  <c:x val="-6.1716486125696557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F66-467D-B58F-86D1A51880D7}"/>
                </c:ext>
              </c:extLst>
            </c:dLbl>
            <c:dLbl>
              <c:idx val="20"/>
              <c:layout>
                <c:manualLayout>
                  <c:x val="3.291545926703816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F66-467D-B58F-86D1A51880D7}"/>
                </c:ext>
              </c:extLst>
            </c:dLbl>
            <c:dLbl>
              <c:idx val="21"/>
              <c:layout>
                <c:manualLayout>
                  <c:x val="4.1144324083797704E-3"/>
                  <c:y val="-3.871286741687965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F66-467D-B58F-86D1A51880D7}"/>
                </c:ext>
              </c:extLst>
            </c:dLbl>
            <c:dLbl>
              <c:idx val="22"/>
              <c:layout>
                <c:manualLayout>
                  <c:x val="-3.291545926703824E-2"/>
                  <c:y val="-4.22327068704304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F66-467D-B58F-86D1A51880D7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66-467D-B58F-86D1A51880D7}"/>
                </c:ext>
              </c:extLst>
            </c:dLbl>
            <c:dLbl>
              <c:idx val="26"/>
              <c:layout>
                <c:manualLayout>
                  <c:x val="-2.0572162041898852E-3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66-467D-B58F-86D1A51880D7}"/>
                </c:ext>
              </c:extLst>
            </c:dLbl>
            <c:dLbl>
              <c:idx val="27"/>
              <c:layout>
                <c:manualLayout>
                  <c:x val="-1.645772963351915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F66-467D-B58F-86D1A51880D7}"/>
                </c:ext>
              </c:extLst>
            </c:dLbl>
            <c:dLbl>
              <c:idx val="28"/>
              <c:layout>
                <c:manualLayout>
                  <c:x val="6.1716486125696557E-3"/>
                  <c:y val="-1.9356433708439828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F66-467D-B58F-86D1A51880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РЯ 2022-2024'!$A$35:$A$65</c:f>
              <c:strCache>
                <c:ptCount val="31"/>
                <c:pt idx="0">
                  <c:v>МБОУ ОСОШ № 2 г.Уссурийска</c:v>
                </c:pt>
                <c:pt idx="1">
                  <c:v>МБОУ "СОШ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 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"СОШ № 16" Пожарского МР</c:v>
                </c:pt>
                <c:pt idx="12">
                  <c:v>МОБУ «Синельниковская СОШ Октябрьского МР»</c:v>
                </c:pt>
                <c:pt idx="13">
                  <c:v>МБОУ «СОШ № 19 г. Владивостока»</c:v>
                </c:pt>
                <c:pt idx="14">
                  <c:v>МБОУ «СОШ № 44 г. Владивостока»</c:v>
                </c:pt>
                <c:pt idx="15">
                  <c:v>МОБУ «СОШ с.Малиново» Дальнереченского МР</c:v>
                </c:pt>
                <c:pt idx="16">
                  <c:v>МОБУ «СОШ № 2" Пожарского МР</c:v>
                </c:pt>
                <c:pt idx="17">
                  <c:v>МБОУ «СОШ № 24" Находкинского ГО</c:v>
                </c:pt>
                <c:pt idx="18">
                  <c:v>МБОУ  "СОШ №2" с.Новосысоевка</c:v>
                </c:pt>
                <c:pt idx="19">
                  <c:v>МОБУ «СОШ с.Веденка» Дальнереченского МР</c:v>
                </c:pt>
                <c:pt idx="20">
                  <c:v>МКОУ «СОШ пгт Посьет Хасанского МР»</c:v>
                </c:pt>
                <c:pt idx="21">
                  <c:v>МБОУ «СОШ № 46 г. Владивостока»</c:v>
                </c:pt>
                <c:pt idx="22">
                  <c:v>МБОУ «СОШ № 71 г. Владивостока»</c:v>
                </c:pt>
                <c:pt idx="23">
                  <c:v>МБОУ «СОШ № 43 г. Владивостока»</c:v>
                </c:pt>
                <c:pt idx="24">
                  <c:v>МБОУ «СОШ № 63 г. Владивостока»</c:v>
                </c:pt>
                <c:pt idx="25">
                  <c:v>МБОУ «СОШ п. Горные Ключи Кировского района»</c:v>
                </c:pt>
                <c:pt idx="26">
                  <c:v>МБОУ "Сергеевская  СОШ Пограничного МР"</c:v>
                </c:pt>
                <c:pt idx="27">
                  <c:v>МБОУ "СОШ № 1 "Полюс" Находкинского ГО</c:v>
                </c:pt>
                <c:pt idx="28">
                  <c:v>МКОУ "СОШ № 2" с. Камень-Рыболов</c:v>
                </c:pt>
                <c:pt idx="29">
                  <c:v>МБОУ «СОШ № 253 ГО ЗАТО Фокино (п.Дунай)»</c:v>
                </c:pt>
                <c:pt idx="30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РЯ 2022-2024'!$B$35:$B$65</c:f>
              <c:numCache>
                <c:formatCode>0</c:formatCode>
                <c:ptCount val="31"/>
                <c:pt idx="0">
                  <c:v>0</c:v>
                </c:pt>
                <c:pt idx="1">
                  <c:v>50</c:v>
                </c:pt>
                <c:pt idx="2" formatCode="0.00">
                  <c:v>27.08</c:v>
                </c:pt>
                <c:pt idx="3" formatCode="0.00">
                  <c:v>61.54</c:v>
                </c:pt>
                <c:pt idx="4">
                  <c:v>0</c:v>
                </c:pt>
                <c:pt idx="5">
                  <c:v>85</c:v>
                </c:pt>
                <c:pt idx="6">
                  <c:v>0</c:v>
                </c:pt>
                <c:pt idx="7" formatCode="0.00">
                  <c:v>22.22</c:v>
                </c:pt>
                <c:pt idx="8" formatCode="0.00">
                  <c:v>48.48</c:v>
                </c:pt>
                <c:pt idx="9" formatCode="0.0">
                  <c:v>20</c:v>
                </c:pt>
                <c:pt idx="10" formatCode="0.00">
                  <c:v>32.43</c:v>
                </c:pt>
                <c:pt idx="11" formatCode="0.00">
                  <c:v>77.78</c:v>
                </c:pt>
                <c:pt idx="12">
                  <c:v>10</c:v>
                </c:pt>
                <c:pt idx="13" formatCode="0.00">
                  <c:v>4.08</c:v>
                </c:pt>
                <c:pt idx="14" formatCode="0.00">
                  <c:v>25.81</c:v>
                </c:pt>
                <c:pt idx="15" formatCode="0.00">
                  <c:v>54.55</c:v>
                </c:pt>
                <c:pt idx="16" formatCode="0.00">
                  <c:v>85.71</c:v>
                </c:pt>
                <c:pt idx="17" formatCode="0.00">
                  <c:v>11.43</c:v>
                </c:pt>
                <c:pt idx="18" formatCode="0.00">
                  <c:v>18.18</c:v>
                </c:pt>
                <c:pt idx="19" formatCode="0.00">
                  <c:v>37.5</c:v>
                </c:pt>
                <c:pt idx="20" formatCode="0.00">
                  <c:v>44.44</c:v>
                </c:pt>
                <c:pt idx="21" formatCode="0.00">
                  <c:v>13.79</c:v>
                </c:pt>
                <c:pt idx="22" formatCode="0.00">
                  <c:v>18.75</c:v>
                </c:pt>
                <c:pt idx="23">
                  <c:v>60</c:v>
                </c:pt>
                <c:pt idx="24">
                  <c:v>0</c:v>
                </c:pt>
                <c:pt idx="25" formatCode="0.00">
                  <c:v>70.37</c:v>
                </c:pt>
                <c:pt idx="26" formatCode="0.0">
                  <c:v>3.7</c:v>
                </c:pt>
                <c:pt idx="27">
                  <c:v>23.08</c:v>
                </c:pt>
                <c:pt idx="28">
                  <c:v>25</c:v>
                </c:pt>
                <c:pt idx="29" formatCode="0.00">
                  <c:v>14.71</c:v>
                </c:pt>
                <c:pt idx="3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9-4B87-8E70-B3D40C807C98}"/>
            </c:ext>
          </c:extLst>
        </c:ser>
        <c:ser>
          <c:idx val="1"/>
          <c:order val="1"/>
          <c:tx>
            <c:strRef>
              <c:f>'ВПР РЯ 2022-2024'!$C$34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F66-467D-B58F-86D1A51880D7}"/>
                </c:ext>
              </c:extLst>
            </c:dLbl>
            <c:dLbl>
              <c:idx val="1"/>
              <c:layout>
                <c:manualLayout>
                  <c:x val="-4.9373188900557245E-2"/>
                  <c:y val="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F66-467D-B58F-86D1A51880D7}"/>
                </c:ext>
              </c:extLst>
            </c:dLbl>
            <c:dLbl>
              <c:idx val="3"/>
              <c:layout>
                <c:manualLayout>
                  <c:x val="1.4400513429329197E-2"/>
                  <c:y val="-1.5485146966751862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F66-467D-B58F-86D1A51880D7}"/>
                </c:ext>
              </c:extLst>
            </c:dLbl>
            <c:dLbl>
              <c:idx val="6"/>
              <c:layout>
                <c:manualLayout>
                  <c:x val="0.14606235049748184"/>
                  <c:y val="-4.223270687043083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F66-467D-B58F-86D1A51880D7}"/>
                </c:ext>
              </c:extLst>
            </c:dLbl>
            <c:dLbl>
              <c:idx val="7"/>
              <c:layout>
                <c:manualLayout>
                  <c:x val="1.4400513429329197E-2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F66-467D-B58F-86D1A51880D7}"/>
                </c:ext>
              </c:extLst>
            </c:dLbl>
            <c:dLbl>
              <c:idx val="13"/>
              <c:layout>
                <c:manualLayout>
                  <c:x val="2.057216204189885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66-467D-B58F-86D1A51880D7}"/>
                </c:ext>
              </c:extLst>
            </c:dLbl>
            <c:dLbl>
              <c:idx val="19"/>
              <c:layout>
                <c:manualLayout>
                  <c:x val="-6.377370232988643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F66-467D-B58F-86D1A51880D7}"/>
                </c:ext>
              </c:extLst>
            </c:dLbl>
            <c:dLbl>
              <c:idx val="22"/>
              <c:layout>
                <c:manualLayout>
                  <c:x val="0"/>
                  <c:y val="-4.22327068704304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F66-467D-B58F-86D1A51880D7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F66-467D-B58F-86D1A51880D7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66-467D-B58F-86D1A51880D7}"/>
                </c:ext>
              </c:extLst>
            </c:dLbl>
            <c:dLbl>
              <c:idx val="28"/>
              <c:layout>
                <c:manualLayout>
                  <c:x val="1.2343297225139311E-2"/>
                  <c:y val="-1.9356433708439828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F66-467D-B58F-86D1A51880D7}"/>
                </c:ext>
              </c:extLst>
            </c:dLbl>
            <c:dLbl>
              <c:idx val="29"/>
              <c:layout>
                <c:manualLayout>
                  <c:x val="-1.0883496705768921E-3"/>
                  <c:y val="-1.21733654475431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744464084846537E-2"/>
                      <c:h val="5.51981873136483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F66-467D-B58F-86D1A51880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РЯ 2022-2024'!$A$35:$A$65</c:f>
              <c:strCache>
                <c:ptCount val="31"/>
                <c:pt idx="0">
                  <c:v>МБОУ ОСОШ № 2 г.Уссурийска</c:v>
                </c:pt>
                <c:pt idx="1">
                  <c:v>МБОУ "СОШ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 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"СОШ № 16" Пожарского МР</c:v>
                </c:pt>
                <c:pt idx="12">
                  <c:v>МОБУ «Синельниковская СОШ Октябрьского МР»</c:v>
                </c:pt>
                <c:pt idx="13">
                  <c:v>МБОУ «СОШ № 19 г. Владивостока»</c:v>
                </c:pt>
                <c:pt idx="14">
                  <c:v>МБОУ «СОШ № 44 г. Владивостока»</c:v>
                </c:pt>
                <c:pt idx="15">
                  <c:v>МОБУ «СОШ с.Малиново» Дальнереченского МР</c:v>
                </c:pt>
                <c:pt idx="16">
                  <c:v>МОБУ «СОШ № 2" Пожарского МР</c:v>
                </c:pt>
                <c:pt idx="17">
                  <c:v>МБОУ «СОШ № 24" Находкинского ГО</c:v>
                </c:pt>
                <c:pt idx="18">
                  <c:v>МБОУ  "СОШ №2" с.Новосысоевка</c:v>
                </c:pt>
                <c:pt idx="19">
                  <c:v>МОБУ «СОШ с.Веденка» Дальнереченского МР</c:v>
                </c:pt>
                <c:pt idx="20">
                  <c:v>МКОУ «СОШ пгт Посьет Хасанского МР»</c:v>
                </c:pt>
                <c:pt idx="21">
                  <c:v>МБОУ «СОШ № 46 г. Владивостока»</c:v>
                </c:pt>
                <c:pt idx="22">
                  <c:v>МБОУ «СОШ № 71 г. Владивостока»</c:v>
                </c:pt>
                <c:pt idx="23">
                  <c:v>МБОУ «СОШ № 43 г. Владивостока»</c:v>
                </c:pt>
                <c:pt idx="24">
                  <c:v>МБОУ «СОШ № 63 г. Владивостока»</c:v>
                </c:pt>
                <c:pt idx="25">
                  <c:v>МБОУ «СОШ п. Горные Ключи Кировского района»</c:v>
                </c:pt>
                <c:pt idx="26">
                  <c:v>МБОУ "Сергеевская  СОШ Пограничного МР"</c:v>
                </c:pt>
                <c:pt idx="27">
                  <c:v>МБОУ "СОШ № 1 "Полюс" Находкинского ГО</c:v>
                </c:pt>
                <c:pt idx="28">
                  <c:v>МКОУ "СОШ № 2" с. Камень-Рыболов</c:v>
                </c:pt>
                <c:pt idx="29">
                  <c:v>МБОУ «СОШ № 253 ГО ЗАТО Фокино (п.Дунай)»</c:v>
                </c:pt>
                <c:pt idx="30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РЯ 2022-2024'!$C$35:$C$65</c:f>
              <c:numCache>
                <c:formatCode>0.00</c:formatCode>
                <c:ptCount val="31"/>
                <c:pt idx="0" formatCode="0">
                  <c:v>0</c:v>
                </c:pt>
                <c:pt idx="1">
                  <c:v>33.33</c:v>
                </c:pt>
                <c:pt idx="2">
                  <c:v>25.49</c:v>
                </c:pt>
                <c:pt idx="3">
                  <c:v>17.649999999999999</c:v>
                </c:pt>
                <c:pt idx="4">
                  <c:v>76.92</c:v>
                </c:pt>
                <c:pt idx="5">
                  <c:v>41.67</c:v>
                </c:pt>
                <c:pt idx="6">
                  <c:v>66.67</c:v>
                </c:pt>
                <c:pt idx="7">
                  <c:v>15.79</c:v>
                </c:pt>
                <c:pt idx="8">
                  <c:v>14.63</c:v>
                </c:pt>
                <c:pt idx="9">
                  <c:v>83.33</c:v>
                </c:pt>
                <c:pt idx="10">
                  <c:v>27.91</c:v>
                </c:pt>
                <c:pt idx="11">
                  <c:v>61.54</c:v>
                </c:pt>
                <c:pt idx="12" formatCode="0">
                  <c:v>10</c:v>
                </c:pt>
                <c:pt idx="13">
                  <c:v>6.38</c:v>
                </c:pt>
                <c:pt idx="14">
                  <c:v>16.670000000000002</c:v>
                </c:pt>
                <c:pt idx="15">
                  <c:v>33.33</c:v>
                </c:pt>
                <c:pt idx="16">
                  <c:v>40.68</c:v>
                </c:pt>
                <c:pt idx="17">
                  <c:v>7.02</c:v>
                </c:pt>
                <c:pt idx="18">
                  <c:v>8.33</c:v>
                </c:pt>
                <c:pt idx="19">
                  <c:v>61.11</c:v>
                </c:pt>
                <c:pt idx="20">
                  <c:v>7.14</c:v>
                </c:pt>
                <c:pt idx="21">
                  <c:v>12.2</c:v>
                </c:pt>
                <c:pt idx="22">
                  <c:v>8.33</c:v>
                </c:pt>
                <c:pt idx="23" formatCode="0">
                  <c:v>0</c:v>
                </c:pt>
                <c:pt idx="24">
                  <c:v>29.09</c:v>
                </c:pt>
                <c:pt idx="25">
                  <c:v>59.52</c:v>
                </c:pt>
                <c:pt idx="26" formatCode="0">
                  <c:v>0</c:v>
                </c:pt>
                <c:pt idx="27">
                  <c:v>14.29</c:v>
                </c:pt>
                <c:pt idx="28">
                  <c:v>22.58</c:v>
                </c:pt>
                <c:pt idx="29">
                  <c:v>10.53</c:v>
                </c:pt>
                <c:pt idx="30">
                  <c:v>14.29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29-4B87-8E70-B3D40C807C98}"/>
            </c:ext>
          </c:extLst>
        </c:ser>
        <c:ser>
          <c:idx val="2"/>
          <c:order val="2"/>
          <c:tx>
            <c:strRef>
              <c:f>'ВПР РЯ 2022-2024'!$D$34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F66-467D-B58F-86D1A51880D7}"/>
                </c:ext>
              </c:extLst>
            </c:dLbl>
            <c:dLbl>
              <c:idx val="3"/>
              <c:layout>
                <c:manualLayout>
                  <c:x val="-6.1716486125696558E-2"/>
                  <c:y val="-1.5485146966751862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F66-467D-B58F-86D1A51880D7}"/>
                </c:ext>
              </c:extLst>
            </c:dLbl>
            <c:dLbl>
              <c:idx val="13"/>
              <c:layout>
                <c:manualLayout>
                  <c:x val="1.234329722513923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F66-467D-B58F-86D1A51880D7}"/>
                </c:ext>
              </c:extLst>
            </c:dLbl>
            <c:dLbl>
              <c:idx val="17"/>
              <c:layout>
                <c:manualLayout>
                  <c:x val="5.3487621308936945E-2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F66-467D-B58F-86D1A51880D7}"/>
                </c:ext>
              </c:extLst>
            </c:dLbl>
            <c:dLbl>
              <c:idx val="22"/>
              <c:layout>
                <c:manualLayout>
                  <c:x val="1.2343297225139311E-2"/>
                  <c:y val="-4.22327068704304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F66-467D-B58F-86D1A51880D7}"/>
                </c:ext>
              </c:extLst>
            </c:dLbl>
            <c:dLbl>
              <c:idx val="26"/>
              <c:layout>
                <c:manualLayout>
                  <c:x val="2.262937824608881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F66-467D-B58F-86D1A51880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РЯ 2022-2024'!$A$35:$A$65</c:f>
              <c:strCache>
                <c:ptCount val="31"/>
                <c:pt idx="0">
                  <c:v>МБОУ ОСОШ № 2 г.Уссурийска</c:v>
                </c:pt>
                <c:pt idx="1">
                  <c:v>МБОУ "СОШ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 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"СОШ № 16" Пожарского МР</c:v>
                </c:pt>
                <c:pt idx="12">
                  <c:v>МОБУ «Синельниковская СОШ Октябрьского МР»</c:v>
                </c:pt>
                <c:pt idx="13">
                  <c:v>МБОУ «СОШ № 19 г. Владивостока»</c:v>
                </c:pt>
                <c:pt idx="14">
                  <c:v>МБОУ «СОШ № 44 г. Владивостока»</c:v>
                </c:pt>
                <c:pt idx="15">
                  <c:v>МОБУ «СОШ с.Малиново» Дальнереченского МР</c:v>
                </c:pt>
                <c:pt idx="16">
                  <c:v>МОБУ «СОШ № 2" Пожарского МР</c:v>
                </c:pt>
                <c:pt idx="17">
                  <c:v>МБОУ «СОШ № 24" Находкинского ГО</c:v>
                </c:pt>
                <c:pt idx="18">
                  <c:v>МБОУ  "СОШ №2" с.Новосысоевка</c:v>
                </c:pt>
                <c:pt idx="19">
                  <c:v>МОБУ «СОШ с.Веденка» Дальнереченского МР</c:v>
                </c:pt>
                <c:pt idx="20">
                  <c:v>МКОУ «СОШ пгт Посьет Хасанского МР»</c:v>
                </c:pt>
                <c:pt idx="21">
                  <c:v>МБОУ «СОШ № 46 г. Владивостока»</c:v>
                </c:pt>
                <c:pt idx="22">
                  <c:v>МБОУ «СОШ № 71 г. Владивостока»</c:v>
                </c:pt>
                <c:pt idx="23">
                  <c:v>МБОУ «СОШ № 43 г. Владивостока»</c:v>
                </c:pt>
                <c:pt idx="24">
                  <c:v>МБОУ «СОШ № 63 г. Владивостока»</c:v>
                </c:pt>
                <c:pt idx="25">
                  <c:v>МБОУ «СОШ п. Горные Ключи Кировского района»</c:v>
                </c:pt>
                <c:pt idx="26">
                  <c:v>МБОУ "Сергеевская  СОШ Пограничного МР"</c:v>
                </c:pt>
                <c:pt idx="27">
                  <c:v>МБОУ "СОШ № 1 "Полюс" Находкинского ГО</c:v>
                </c:pt>
                <c:pt idx="28">
                  <c:v>МКОУ "СОШ № 2" с. Камень-Рыболов</c:v>
                </c:pt>
                <c:pt idx="29">
                  <c:v>МБОУ «СОШ № 253 ГО ЗАТО Фокино (п.Дунай)»</c:v>
                </c:pt>
                <c:pt idx="30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РЯ 2022-2024'!$D$35:$D$65</c:f>
              <c:numCache>
                <c:formatCode>0.00</c:formatCode>
                <c:ptCount val="31"/>
                <c:pt idx="0" formatCode="0">
                  <c:v>0</c:v>
                </c:pt>
                <c:pt idx="1">
                  <c:v>34.443333333333335</c:v>
                </c:pt>
                <c:pt idx="2" formatCode="0.0">
                  <c:v>25.7</c:v>
                </c:pt>
                <c:pt idx="3">
                  <c:v>39.216666666666669</c:v>
                </c:pt>
                <c:pt idx="4">
                  <c:v>34.413333333333334</c:v>
                </c:pt>
                <c:pt idx="5">
                  <c:v>44.506666666666668</c:v>
                </c:pt>
                <c:pt idx="6">
                  <c:v>30.556666666666668</c:v>
                </c:pt>
                <c:pt idx="7">
                  <c:v>19.02</c:v>
                </c:pt>
                <c:pt idx="8">
                  <c:v>31.563333333333333</c:v>
                </c:pt>
                <c:pt idx="9">
                  <c:v>41.69</c:v>
                </c:pt>
                <c:pt idx="10">
                  <c:v>24.99</c:v>
                </c:pt>
                <c:pt idx="11" formatCode="0.0">
                  <c:v>51.203333333333326</c:v>
                </c:pt>
                <c:pt idx="12">
                  <c:v>13.333333333333334</c:v>
                </c:pt>
                <c:pt idx="13" formatCode="0.0">
                  <c:v>6.1000000000000005</c:v>
                </c:pt>
                <c:pt idx="14">
                  <c:v>35.213333333333331</c:v>
                </c:pt>
                <c:pt idx="15">
                  <c:v>41.793333333333329</c:v>
                </c:pt>
                <c:pt idx="16">
                  <c:v>56.083333333333336</c:v>
                </c:pt>
                <c:pt idx="17">
                  <c:v>24.183333333333334</c:v>
                </c:pt>
                <c:pt idx="18">
                  <c:v>13.963333333333333</c:v>
                </c:pt>
                <c:pt idx="19">
                  <c:v>46.906666666666666</c:v>
                </c:pt>
                <c:pt idx="20">
                  <c:v>26.283333333333331</c:v>
                </c:pt>
                <c:pt idx="21">
                  <c:v>18.466666666666665</c:v>
                </c:pt>
                <c:pt idx="22">
                  <c:v>13.193333333333333</c:v>
                </c:pt>
                <c:pt idx="23" formatCode="0.0">
                  <c:v>23.703333333333333</c:v>
                </c:pt>
                <c:pt idx="24" formatCode="0.0">
                  <c:v>14.1</c:v>
                </c:pt>
                <c:pt idx="25" formatCode="0.0">
                  <c:v>50.503333333333337</c:v>
                </c:pt>
                <c:pt idx="26" formatCode="0.0">
                  <c:v>15.9</c:v>
                </c:pt>
                <c:pt idx="27">
                  <c:v>18.806666666666668</c:v>
                </c:pt>
                <c:pt idx="28">
                  <c:v>23.553333333333331</c:v>
                </c:pt>
                <c:pt idx="29">
                  <c:v>13.063333333333333</c:v>
                </c:pt>
                <c:pt idx="30">
                  <c:v>14.123333333333333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29-4B87-8E70-B3D40C807C9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24175807"/>
        <c:axId val="704882655"/>
      </c:barChart>
      <c:catAx>
        <c:axId val="5241758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4882655"/>
        <c:crosses val="autoZero"/>
        <c:auto val="1"/>
        <c:lblAlgn val="ctr"/>
        <c:lblOffset val="100"/>
        <c:noMultiLvlLbl val="0"/>
      </c:catAx>
      <c:valAx>
        <c:axId val="704882655"/>
        <c:scaling>
          <c:orientation val="minMax"/>
          <c:max val="10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2417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898550538325564"/>
          <c:y val="0.92974223775490905"/>
          <c:w val="0.26202875207095616"/>
          <c:h val="7.02577418982526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38189"/>
      </a:solidFill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dirty="0"/>
              <a:t>Доля оценки "3" за три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5592925442383681"/>
          <c:y val="0.14274654922205357"/>
          <c:w val="0.48985047623974204"/>
          <c:h val="0.6609591546541773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'ВПР РЯ 2022-2024'!$H$34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6845132221023976E-2"/>
                  <c:y val="-1.5485146966751862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66-4216-AD84-CB2E65D39A55}"/>
                </c:ext>
              </c:extLst>
            </c:dLbl>
            <c:dLbl>
              <c:idx val="1"/>
              <c:layout>
                <c:manualLayout>
                  <c:x val="-1.4739490693396045E-2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66-4216-AD84-CB2E65D39A55}"/>
                </c:ext>
              </c:extLst>
            </c:dLbl>
            <c:dLbl>
              <c:idx val="2"/>
              <c:layout>
                <c:manualLayout>
                  <c:x val="6.3169245828840195E-3"/>
                  <c:y val="-1.5485146966751862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66-4216-AD84-CB2E65D39A55}"/>
                </c:ext>
              </c:extLst>
            </c:dLbl>
            <c:dLbl>
              <c:idx val="9"/>
              <c:layout>
                <c:manualLayout>
                  <c:x val="1.4739490693396045E-2"/>
                  <c:y val="-7.74257348337593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66-4216-AD84-CB2E65D39A55}"/>
                </c:ext>
              </c:extLst>
            </c:dLbl>
            <c:dLbl>
              <c:idx val="10"/>
              <c:layout>
                <c:manualLayout>
                  <c:x val="-1.052820763814003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366-4216-AD84-CB2E65D39A55}"/>
                </c:ext>
              </c:extLst>
            </c:dLbl>
            <c:dLbl>
              <c:idx val="15"/>
              <c:layout>
                <c:manualLayout>
                  <c:x val="-4.211283055256013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66-4216-AD84-CB2E65D39A55}"/>
                </c:ext>
              </c:extLst>
            </c:dLbl>
            <c:dLbl>
              <c:idx val="19"/>
              <c:layout>
                <c:manualLayout>
                  <c:x val="-4.211283055256013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366-4216-AD84-CB2E65D39A55}"/>
                </c:ext>
              </c:extLst>
            </c:dLbl>
            <c:dLbl>
              <c:idx val="21"/>
              <c:layout>
                <c:manualLayout>
                  <c:x val="3.9418840365557539E-2"/>
                  <c:y val="2.536985046970134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366-4216-AD84-CB2E65D39A55}"/>
                </c:ext>
              </c:extLst>
            </c:dLbl>
            <c:dLbl>
              <c:idx val="24"/>
              <c:layout>
                <c:manualLayout>
                  <c:x val="-2.979227512110450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366-4216-AD84-CB2E65D39A55}"/>
                </c:ext>
              </c:extLst>
            </c:dLbl>
            <c:dLbl>
              <c:idx val="28"/>
              <c:layout>
                <c:manualLayout>
                  <c:x val="-0.10019891925893787"/>
                  <c:y val="2.266300679925893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366-4216-AD84-CB2E65D39A55}"/>
                </c:ext>
              </c:extLst>
            </c:dLbl>
            <c:dLbl>
              <c:idx val="29"/>
              <c:layout>
                <c:manualLayout>
                  <c:x val="1.2633849165767961E-2"/>
                  <c:y val="-1.9356433708439828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366-4216-AD84-CB2E65D39A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РЯ 2022-2024'!$G$35:$G$65</c:f>
              <c:strCache>
                <c:ptCount val="31"/>
                <c:pt idx="0">
                  <c:v>МБОУ ОСОШ № 2 г.Уссурийска</c:v>
                </c:pt>
                <c:pt idx="1">
                  <c:v>МБОУ "СОШ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 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"СОШ № 16" Пожарского МР</c:v>
                </c:pt>
                <c:pt idx="12">
                  <c:v>МОБУ «Синельниковская СОШ Октябрьского МР»</c:v>
                </c:pt>
                <c:pt idx="13">
                  <c:v>МБОУ «СОШ № 19 г. Владивостока»</c:v>
                </c:pt>
                <c:pt idx="14">
                  <c:v>МБОУ «СОШ № 44 г. Владивостока»</c:v>
                </c:pt>
                <c:pt idx="15">
                  <c:v>МОБУ «СОШ с.Малиново» Дальнереченского МР</c:v>
                </c:pt>
                <c:pt idx="16">
                  <c:v>МОБУ «СОШ № 2" Пожарского МР</c:v>
                </c:pt>
                <c:pt idx="17">
                  <c:v>МБОУ «СОШ № 24" Находкинского ГО</c:v>
                </c:pt>
                <c:pt idx="18">
                  <c:v>МБОУ  "СОШ №2" с.Новосысоевка</c:v>
                </c:pt>
                <c:pt idx="19">
                  <c:v>МОБУ «СОШ с.Веденка» Дальнереченского МР</c:v>
                </c:pt>
                <c:pt idx="20">
                  <c:v>МКОУ «СОШ пгт Посьет Хасанского МР»</c:v>
                </c:pt>
                <c:pt idx="21">
                  <c:v>МБОУ «СОШ № 46 г. Владивостока»</c:v>
                </c:pt>
                <c:pt idx="22">
                  <c:v>МБОУ «СОШ № 71 г. Владивостока»</c:v>
                </c:pt>
                <c:pt idx="23">
                  <c:v>МБОУ «СОШ № 43 г. Владивостока»</c:v>
                </c:pt>
                <c:pt idx="24">
                  <c:v>МБОУ «СОШ № 63 г. Владивостока»</c:v>
                </c:pt>
                <c:pt idx="25">
                  <c:v>МБОУ «СОШ п. Горные Ключи Кировского района»</c:v>
                </c:pt>
                <c:pt idx="26">
                  <c:v>МБОУ "Сергеевская  СОШ Пограничного МР"</c:v>
                </c:pt>
                <c:pt idx="27">
                  <c:v>МБОУ "СОШ № 1 "Полюс" Находкинского ГО</c:v>
                </c:pt>
                <c:pt idx="28">
                  <c:v>МКОУ "СОШ № 2" с. Камень-Рыболов</c:v>
                </c:pt>
                <c:pt idx="29">
                  <c:v>МБОУ «СОШ № 253 ГО ЗАТО Фокино (п.Дунай)»</c:v>
                </c:pt>
                <c:pt idx="30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РЯ 2022-2024'!$H$35:$H$65</c:f>
              <c:numCache>
                <c:formatCode>0.00</c:formatCode>
                <c:ptCount val="31"/>
                <c:pt idx="0">
                  <c:v>90.91</c:v>
                </c:pt>
                <c:pt idx="1">
                  <c:v>50</c:v>
                </c:pt>
                <c:pt idx="2">
                  <c:v>60.42</c:v>
                </c:pt>
                <c:pt idx="3">
                  <c:v>30.77</c:v>
                </c:pt>
                <c:pt idx="4">
                  <c:v>76.92</c:v>
                </c:pt>
                <c:pt idx="5">
                  <c:v>10</c:v>
                </c:pt>
                <c:pt idx="6">
                  <c:v>100</c:v>
                </c:pt>
                <c:pt idx="7">
                  <c:v>66.67</c:v>
                </c:pt>
                <c:pt idx="8">
                  <c:v>33.33</c:v>
                </c:pt>
                <c:pt idx="9">
                  <c:v>66.67</c:v>
                </c:pt>
                <c:pt idx="10">
                  <c:v>54.05</c:v>
                </c:pt>
                <c:pt idx="11">
                  <c:v>22.22</c:v>
                </c:pt>
                <c:pt idx="12">
                  <c:v>70</c:v>
                </c:pt>
                <c:pt idx="13">
                  <c:v>89.8</c:v>
                </c:pt>
                <c:pt idx="14">
                  <c:v>54.84</c:v>
                </c:pt>
                <c:pt idx="15">
                  <c:v>18.18</c:v>
                </c:pt>
                <c:pt idx="16">
                  <c:v>7.14</c:v>
                </c:pt>
                <c:pt idx="17">
                  <c:v>57.14</c:v>
                </c:pt>
                <c:pt idx="18">
                  <c:v>63.64</c:v>
                </c:pt>
                <c:pt idx="19">
                  <c:v>37.5</c:v>
                </c:pt>
                <c:pt idx="20">
                  <c:v>22.22</c:v>
                </c:pt>
                <c:pt idx="21">
                  <c:v>65.52</c:v>
                </c:pt>
                <c:pt idx="22">
                  <c:v>65.63</c:v>
                </c:pt>
                <c:pt idx="23">
                  <c:v>37.14</c:v>
                </c:pt>
                <c:pt idx="24">
                  <c:v>100</c:v>
                </c:pt>
                <c:pt idx="25">
                  <c:v>11.11</c:v>
                </c:pt>
                <c:pt idx="26">
                  <c:v>77.78</c:v>
                </c:pt>
                <c:pt idx="27">
                  <c:v>61.54</c:v>
                </c:pt>
                <c:pt idx="28">
                  <c:v>65</c:v>
                </c:pt>
                <c:pt idx="29">
                  <c:v>64.709999999999994</c:v>
                </c:pt>
                <c:pt idx="30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366-4216-AD84-CB2E65D39A55}"/>
            </c:ext>
          </c:extLst>
        </c:ser>
        <c:ser>
          <c:idx val="1"/>
          <c:order val="1"/>
          <c:tx>
            <c:strRef>
              <c:f>'ВПР РЯ 2022-2024'!$I$34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1056415276280143E-2"/>
                  <c:y val="1.6627049933503065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906939266003205E-2"/>
                      <c:h val="4.24438704047821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B366-4216-AD84-CB2E65D39A55}"/>
                </c:ext>
              </c:extLst>
            </c:dLbl>
            <c:dLbl>
              <c:idx val="5"/>
              <c:layout>
                <c:manualLayout>
                  <c:x val="6.3169245828840195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366-4216-AD84-CB2E65D39A55}"/>
                </c:ext>
              </c:extLst>
            </c:dLbl>
            <c:dLbl>
              <c:idx val="7"/>
              <c:layout>
                <c:manualLayout>
                  <c:x val="-1.0528207638140032E-2"/>
                  <c:y val="-7.74257348337593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366-4216-AD84-CB2E65D39A55}"/>
                </c:ext>
              </c:extLst>
            </c:dLbl>
            <c:dLbl>
              <c:idx val="8"/>
              <c:layout>
                <c:manualLayout>
                  <c:x val="-1.263384916576803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366-4216-AD84-CB2E65D39A55}"/>
                </c:ext>
              </c:extLst>
            </c:dLbl>
            <c:dLbl>
              <c:idx val="10"/>
              <c:layout>
                <c:manualLayout>
                  <c:x val="2.1117235910120064E-2"/>
                  <c:y val="-7.610955140910541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45791900226437E-2"/>
                      <c:h val="4.26213487890990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C-B366-4216-AD84-CB2E65D39A55}"/>
                </c:ext>
              </c:extLst>
            </c:dLbl>
            <c:dLbl>
              <c:idx val="13"/>
              <c:layout>
                <c:manualLayout>
                  <c:x val="2.1056415276280143E-2"/>
                  <c:y val="8.446541374086010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366-4216-AD84-CB2E65D39A55}"/>
                </c:ext>
              </c:extLst>
            </c:dLbl>
            <c:dLbl>
              <c:idx val="16"/>
              <c:layout>
                <c:manualLayout>
                  <c:x val="5.3496997638971089E-2"/>
                  <c:y val="-2.536985046970273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366-4216-AD84-CB2E65D39A55}"/>
                </c:ext>
              </c:extLst>
            </c:dLbl>
            <c:dLbl>
              <c:idx val="19"/>
              <c:layout>
                <c:manualLayout>
                  <c:x val="3.4205945509416108E-2"/>
                  <c:y val="1.133150339962946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366-4216-AD84-CB2E65D39A55}"/>
                </c:ext>
              </c:extLst>
            </c:dLbl>
            <c:dLbl>
              <c:idx val="25"/>
              <c:layout>
                <c:manualLayout>
                  <c:x val="6.3169245828839423E-3"/>
                  <c:y val="-3.871286741687965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366-4216-AD84-CB2E65D39A55}"/>
                </c:ext>
              </c:extLst>
            </c:dLbl>
            <c:dLbl>
              <c:idx val="27"/>
              <c:layout>
                <c:manualLayout>
                  <c:x val="-6.89221130937171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366-4216-AD84-CB2E65D39A55}"/>
                </c:ext>
              </c:extLst>
            </c:dLbl>
            <c:dLbl>
              <c:idx val="28"/>
              <c:layout>
                <c:manualLayout>
                  <c:x val="-8.44689436404817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366-4216-AD84-CB2E65D39A55}"/>
                </c:ext>
              </c:extLst>
            </c:dLbl>
            <c:dLbl>
              <c:idx val="29"/>
              <c:layout>
                <c:manualLayout>
                  <c:x val="1.6845132221024052E-2"/>
                  <c:y val="-4.223270687043025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366-4216-AD84-CB2E65D39A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РЯ 2022-2024'!$G$35:$G$65</c:f>
              <c:strCache>
                <c:ptCount val="31"/>
                <c:pt idx="0">
                  <c:v>МБОУ ОСОШ № 2 г.Уссурийска</c:v>
                </c:pt>
                <c:pt idx="1">
                  <c:v>МБОУ "СОШ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 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"СОШ № 16" Пожарского МР</c:v>
                </c:pt>
                <c:pt idx="12">
                  <c:v>МОБУ «Синельниковская СОШ Октябрьского МР»</c:v>
                </c:pt>
                <c:pt idx="13">
                  <c:v>МБОУ «СОШ № 19 г. Владивостока»</c:v>
                </c:pt>
                <c:pt idx="14">
                  <c:v>МБОУ «СОШ № 44 г. Владивостока»</c:v>
                </c:pt>
                <c:pt idx="15">
                  <c:v>МОБУ «СОШ с.Малиново» Дальнереченского МР</c:v>
                </c:pt>
                <c:pt idx="16">
                  <c:v>МОБУ «СОШ № 2" Пожарского МР</c:v>
                </c:pt>
                <c:pt idx="17">
                  <c:v>МБОУ «СОШ № 24" Находкинского ГО</c:v>
                </c:pt>
                <c:pt idx="18">
                  <c:v>МБОУ  "СОШ №2" с.Новосысоевка</c:v>
                </c:pt>
                <c:pt idx="19">
                  <c:v>МОБУ «СОШ с.Веденка» Дальнереченского МР</c:v>
                </c:pt>
                <c:pt idx="20">
                  <c:v>МКОУ «СОШ пгт Посьет Хасанского МР»</c:v>
                </c:pt>
                <c:pt idx="21">
                  <c:v>МБОУ «СОШ № 46 г. Владивостока»</c:v>
                </c:pt>
                <c:pt idx="22">
                  <c:v>МБОУ «СОШ № 71 г. Владивостока»</c:v>
                </c:pt>
                <c:pt idx="23">
                  <c:v>МБОУ «СОШ № 43 г. Владивостока»</c:v>
                </c:pt>
                <c:pt idx="24">
                  <c:v>МБОУ «СОШ № 63 г. Владивостока»</c:v>
                </c:pt>
                <c:pt idx="25">
                  <c:v>МБОУ «СОШ п. Горные Ключи Кировского района»</c:v>
                </c:pt>
                <c:pt idx="26">
                  <c:v>МБОУ "Сергеевская  СОШ Пограничного МР"</c:v>
                </c:pt>
                <c:pt idx="27">
                  <c:v>МБОУ "СОШ № 1 "Полюс" Находкинского ГО</c:v>
                </c:pt>
                <c:pt idx="28">
                  <c:v>МКОУ "СОШ № 2" с. Камень-Рыболов</c:v>
                </c:pt>
                <c:pt idx="29">
                  <c:v>МБОУ «СОШ № 253 ГО ЗАТО Фокино (п.Дунай)»</c:v>
                </c:pt>
                <c:pt idx="30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РЯ 2022-2024'!$I$35:$I$65</c:f>
              <c:numCache>
                <c:formatCode>0.00</c:formatCode>
                <c:ptCount val="31"/>
                <c:pt idx="0">
                  <c:v>100</c:v>
                </c:pt>
                <c:pt idx="1">
                  <c:v>50</c:v>
                </c:pt>
                <c:pt idx="2">
                  <c:v>64.709999999999994</c:v>
                </c:pt>
                <c:pt idx="3">
                  <c:v>52.94</c:v>
                </c:pt>
                <c:pt idx="4">
                  <c:v>7.69</c:v>
                </c:pt>
                <c:pt idx="5">
                  <c:v>41.67</c:v>
                </c:pt>
                <c:pt idx="6">
                  <c:v>16.670000000000002</c:v>
                </c:pt>
                <c:pt idx="7">
                  <c:v>57.89</c:v>
                </c:pt>
                <c:pt idx="8">
                  <c:v>70.73</c:v>
                </c:pt>
                <c:pt idx="9">
                  <c:v>11.11</c:v>
                </c:pt>
                <c:pt idx="10">
                  <c:v>51.16</c:v>
                </c:pt>
                <c:pt idx="11">
                  <c:v>7.69</c:v>
                </c:pt>
                <c:pt idx="12">
                  <c:v>70</c:v>
                </c:pt>
                <c:pt idx="13">
                  <c:v>55.32</c:v>
                </c:pt>
                <c:pt idx="14">
                  <c:v>55.56</c:v>
                </c:pt>
                <c:pt idx="15">
                  <c:v>55.56</c:v>
                </c:pt>
                <c:pt idx="16">
                  <c:v>35.590000000000003</c:v>
                </c:pt>
                <c:pt idx="17">
                  <c:v>71.930000000000007</c:v>
                </c:pt>
                <c:pt idx="18">
                  <c:v>75</c:v>
                </c:pt>
                <c:pt idx="19">
                  <c:v>27.78</c:v>
                </c:pt>
                <c:pt idx="20">
                  <c:v>57.14</c:v>
                </c:pt>
                <c:pt idx="21">
                  <c:v>65.849999999999994</c:v>
                </c:pt>
                <c:pt idx="22">
                  <c:v>52.78</c:v>
                </c:pt>
                <c:pt idx="23">
                  <c:v>78.72</c:v>
                </c:pt>
                <c:pt idx="24">
                  <c:v>23.64</c:v>
                </c:pt>
                <c:pt idx="25">
                  <c:v>16.670000000000002</c:v>
                </c:pt>
                <c:pt idx="26">
                  <c:v>78.260000000000005</c:v>
                </c:pt>
                <c:pt idx="27">
                  <c:v>57.14</c:v>
                </c:pt>
                <c:pt idx="28">
                  <c:v>48.39</c:v>
                </c:pt>
                <c:pt idx="29">
                  <c:v>50</c:v>
                </c:pt>
                <c:pt idx="30">
                  <c:v>71.430000000000007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366-4216-AD84-CB2E65D39A55}"/>
            </c:ext>
          </c:extLst>
        </c:ser>
        <c:ser>
          <c:idx val="2"/>
          <c:order val="2"/>
          <c:tx>
            <c:strRef>
              <c:f>'ВПР РЯ 2022-2024'!$J$34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9"/>
              <c:layout>
                <c:manualLayout>
                  <c:x val="1.4739490693396045E-2"/>
                  <c:y val="-7.74257348337593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366-4216-AD84-CB2E65D39A55}"/>
                </c:ext>
              </c:extLst>
            </c:dLbl>
            <c:dLbl>
              <c:idx val="14"/>
              <c:layout>
                <c:manualLayout>
                  <c:x val="4.211283055256013E-3"/>
                  <c:y val="4.223270687042928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366-4216-AD84-CB2E65D39A55}"/>
                </c:ext>
              </c:extLst>
            </c:dLbl>
            <c:dLbl>
              <c:idx val="25"/>
              <c:layout>
                <c:manualLayout>
                  <c:x val="8.4225661105119479E-3"/>
                  <c:y val="-3.871286741687965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366-4216-AD84-CB2E65D39A55}"/>
                </c:ext>
              </c:extLst>
            </c:dLbl>
            <c:dLbl>
              <c:idx val="27"/>
              <c:layout>
                <c:manualLayout>
                  <c:x val="2.5267698331535998E-2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366-4216-AD84-CB2E65D39A55}"/>
                </c:ext>
              </c:extLst>
            </c:dLbl>
            <c:dLbl>
              <c:idx val="29"/>
              <c:layout>
                <c:manualLayout>
                  <c:x val="3.1584622914420095E-2"/>
                  <c:y val="-1.9356433708439828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366-4216-AD84-CB2E65D39A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РЯ 2022-2024'!$G$35:$G$65</c:f>
              <c:strCache>
                <c:ptCount val="31"/>
                <c:pt idx="0">
                  <c:v>МБОУ ОСОШ № 2 г.Уссурийска</c:v>
                </c:pt>
                <c:pt idx="1">
                  <c:v>МБОУ "СОШ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 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"СОШ № 16" Пожарского МР</c:v>
                </c:pt>
                <c:pt idx="12">
                  <c:v>МОБУ «Синельниковская СОШ Октябрьского МР»</c:v>
                </c:pt>
                <c:pt idx="13">
                  <c:v>МБОУ «СОШ № 19 г. Владивостока»</c:v>
                </c:pt>
                <c:pt idx="14">
                  <c:v>МБОУ «СОШ № 44 г. Владивостока»</c:v>
                </c:pt>
                <c:pt idx="15">
                  <c:v>МОБУ «СОШ с.Малиново» Дальнереченского МР</c:v>
                </c:pt>
                <c:pt idx="16">
                  <c:v>МОБУ «СОШ № 2" Пожарского МР</c:v>
                </c:pt>
                <c:pt idx="17">
                  <c:v>МБОУ «СОШ № 24" Находкинского ГО</c:v>
                </c:pt>
                <c:pt idx="18">
                  <c:v>МБОУ  "СОШ №2" с.Новосысоевка</c:v>
                </c:pt>
                <c:pt idx="19">
                  <c:v>МОБУ «СОШ с.Веденка» Дальнереченского МР</c:v>
                </c:pt>
                <c:pt idx="20">
                  <c:v>МКОУ «СОШ пгт Посьет Хасанского МР»</c:v>
                </c:pt>
                <c:pt idx="21">
                  <c:v>МБОУ «СОШ № 46 г. Владивостока»</c:v>
                </c:pt>
                <c:pt idx="22">
                  <c:v>МБОУ «СОШ № 71 г. Владивостока»</c:v>
                </c:pt>
                <c:pt idx="23">
                  <c:v>МБОУ «СОШ № 43 г. Владивостока»</c:v>
                </c:pt>
                <c:pt idx="24">
                  <c:v>МБОУ «СОШ № 63 г. Владивостока»</c:v>
                </c:pt>
                <c:pt idx="25">
                  <c:v>МБОУ «СОШ п. Горные Ключи Кировского района»</c:v>
                </c:pt>
                <c:pt idx="26">
                  <c:v>МБОУ "Сергеевская  СОШ Пограничного МР"</c:v>
                </c:pt>
                <c:pt idx="27">
                  <c:v>МБОУ "СОШ № 1 "Полюс" Находкинского ГО</c:v>
                </c:pt>
                <c:pt idx="28">
                  <c:v>МКОУ "СОШ № 2" с. Камень-Рыболов</c:v>
                </c:pt>
                <c:pt idx="29">
                  <c:v>МБОУ «СОШ № 253 ГО ЗАТО Фокино (п.Дунай)»</c:v>
                </c:pt>
                <c:pt idx="30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РЯ 2022-2024'!$J$35:$J$65</c:f>
              <c:numCache>
                <c:formatCode>0.00</c:formatCode>
                <c:ptCount val="31"/>
                <c:pt idx="0">
                  <c:v>92.31</c:v>
                </c:pt>
                <c:pt idx="1">
                  <c:v>60</c:v>
                </c:pt>
                <c:pt idx="2">
                  <c:v>58.49</c:v>
                </c:pt>
                <c:pt idx="3">
                  <c:v>53.85</c:v>
                </c:pt>
                <c:pt idx="4">
                  <c:v>63.16</c:v>
                </c:pt>
                <c:pt idx="5">
                  <c:v>65.75</c:v>
                </c:pt>
                <c:pt idx="6">
                  <c:v>41.67</c:v>
                </c:pt>
                <c:pt idx="7">
                  <c:v>61.9</c:v>
                </c:pt>
                <c:pt idx="8">
                  <c:v>43.86</c:v>
                </c:pt>
                <c:pt idx="9">
                  <c:v>39.130000000000003</c:v>
                </c:pt>
                <c:pt idx="10">
                  <c:v>60.98</c:v>
                </c:pt>
                <c:pt idx="11">
                  <c:v>57.14</c:v>
                </c:pt>
                <c:pt idx="12">
                  <c:v>60</c:v>
                </c:pt>
                <c:pt idx="13">
                  <c:v>76.47</c:v>
                </c:pt>
                <c:pt idx="14">
                  <c:v>23.68</c:v>
                </c:pt>
                <c:pt idx="15">
                  <c:v>37.5</c:v>
                </c:pt>
                <c:pt idx="16">
                  <c:v>25.58</c:v>
                </c:pt>
                <c:pt idx="17">
                  <c:v>32.79</c:v>
                </c:pt>
                <c:pt idx="18">
                  <c:v>53.85</c:v>
                </c:pt>
                <c:pt idx="19">
                  <c:v>26.32</c:v>
                </c:pt>
                <c:pt idx="20">
                  <c:v>72.73</c:v>
                </c:pt>
                <c:pt idx="21">
                  <c:v>43.14</c:v>
                </c:pt>
                <c:pt idx="22">
                  <c:v>71.88</c:v>
                </c:pt>
                <c:pt idx="23">
                  <c:v>42.22</c:v>
                </c:pt>
                <c:pt idx="24">
                  <c:v>62.26</c:v>
                </c:pt>
                <c:pt idx="25">
                  <c:v>48.65</c:v>
                </c:pt>
                <c:pt idx="26">
                  <c:v>24</c:v>
                </c:pt>
                <c:pt idx="27">
                  <c:v>52.38</c:v>
                </c:pt>
                <c:pt idx="28">
                  <c:v>42.31</c:v>
                </c:pt>
                <c:pt idx="29">
                  <c:v>72.09</c:v>
                </c:pt>
                <c:pt idx="30">
                  <c:v>76.92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B366-4216-AD84-CB2E65D39A5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31330383"/>
        <c:axId val="704925087"/>
      </c:barChart>
      <c:catAx>
        <c:axId val="43133038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4925087"/>
        <c:crosses val="autoZero"/>
        <c:auto val="1"/>
        <c:lblAlgn val="ctr"/>
        <c:lblOffset val="100"/>
        <c:noMultiLvlLbl val="0"/>
      </c:catAx>
      <c:valAx>
        <c:axId val="704925087"/>
        <c:scaling>
          <c:orientation val="minMax"/>
          <c:max val="10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313303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857590926605788"/>
          <c:y val="0.9497853795411223"/>
          <c:w val="0.1428480945846089"/>
          <c:h val="4.34157184191000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38189"/>
      </a:solidFill>
    </a:ln>
    <a:effectLst/>
  </c:spPr>
  <c:txPr>
    <a:bodyPr/>
    <a:lstStyle/>
    <a:p>
      <a:pPr>
        <a:defRPr sz="1200">
          <a:solidFill>
            <a:srgbClr val="16161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/>
              <a:t>Доля оценки "4" за три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1618779969418231"/>
          <c:y val="9.2537925214911151E-2"/>
          <c:w val="0.67045176636181814"/>
          <c:h val="0.7717287819299488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'ВПР РЯ 2022-2024'!$M$35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B63-4EB0-8EEA-CF31B7FE26C7}"/>
                </c:ext>
              </c:extLst>
            </c:dLbl>
            <c:dLbl>
              <c:idx val="2"/>
              <c:layout>
                <c:manualLayout>
                  <c:x val="8.5376300244918279E-3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63-4EB0-8EEA-CF31B7FE26C7}"/>
                </c:ext>
              </c:extLst>
            </c:dLbl>
            <c:dLbl>
              <c:idx val="3"/>
              <c:layout>
                <c:manualLayout>
                  <c:x val="-8.537630024491984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63-4EB0-8EEA-CF31B7FE26C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B63-4EB0-8EEA-CF31B7FE26C7}"/>
                </c:ext>
              </c:extLst>
            </c:dLbl>
            <c:dLbl>
              <c:idx val="7"/>
              <c:layout>
                <c:manualLayout>
                  <c:x val="1.7075260048983812E-2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B63-4EB0-8EEA-CF31B7FE26C7}"/>
                </c:ext>
              </c:extLst>
            </c:dLbl>
            <c:dLbl>
              <c:idx val="8"/>
              <c:layout>
                <c:manualLayout>
                  <c:x val="-2.988170508572167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B63-4EB0-8EEA-CF31B7FE26C7}"/>
                </c:ext>
              </c:extLst>
            </c:dLbl>
            <c:dLbl>
              <c:idx val="9"/>
              <c:layout>
                <c:manualLayout>
                  <c:x val="1.2806445036737781E-2"/>
                  <c:y val="7.74257348337593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B63-4EB0-8EEA-CF31B7FE26C7}"/>
                </c:ext>
              </c:extLst>
            </c:dLbl>
            <c:dLbl>
              <c:idx val="10"/>
              <c:layout>
                <c:manualLayout>
                  <c:x val="-2.1344075061229765E-3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B63-4EB0-8EEA-CF31B7FE26C7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B63-4EB0-8EEA-CF31B7FE26C7}"/>
                </c:ext>
              </c:extLst>
            </c:dLbl>
            <c:dLbl>
              <c:idx val="14"/>
              <c:layout>
                <c:manualLayout>
                  <c:x val="3.628492760409059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B63-4EB0-8EEA-CF31B7FE26C7}"/>
                </c:ext>
              </c:extLst>
            </c:dLbl>
            <c:dLbl>
              <c:idx val="15"/>
              <c:layout>
                <c:manualLayout>
                  <c:x val="4.268815012245953E-3"/>
                  <c:y val="-8.446541374086010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B63-4EB0-8EEA-CF31B7FE26C7}"/>
                </c:ext>
              </c:extLst>
            </c:dLbl>
            <c:dLbl>
              <c:idx val="18"/>
              <c:layout>
                <c:manualLayout>
                  <c:x val="1.2806445036737859E-2"/>
                  <c:y val="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B63-4EB0-8EEA-CF31B7FE26C7}"/>
                </c:ext>
              </c:extLst>
            </c:dLbl>
            <c:dLbl>
              <c:idx val="19"/>
              <c:layout>
                <c:manualLayout>
                  <c:x val="-1.92096675551067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B63-4EB0-8EEA-CF31B7FE26C7}"/>
                </c:ext>
              </c:extLst>
            </c:dLbl>
            <c:dLbl>
              <c:idx val="20"/>
              <c:layout>
                <c:manualLayout>
                  <c:x val="-2.134407506122976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B63-4EB0-8EEA-CF31B7FE26C7}"/>
                </c:ext>
              </c:extLst>
            </c:dLbl>
            <c:dLbl>
              <c:idx val="21"/>
              <c:layout>
                <c:manualLayout>
                  <c:x val="2.9881705085721591E-2"/>
                  <c:y val="-3.871286741687965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B63-4EB0-8EEA-CF31B7FE26C7}"/>
                </c:ext>
              </c:extLst>
            </c:dLbl>
            <c:dLbl>
              <c:idx val="22"/>
              <c:layout>
                <c:manualLayout>
                  <c:x val="0"/>
                  <c:y val="-3.871286741687965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B63-4EB0-8EEA-CF31B7FE26C7}"/>
                </c:ext>
              </c:extLst>
            </c:dLbl>
            <c:dLbl>
              <c:idx val="23"/>
              <c:layout>
                <c:manualLayout>
                  <c:x val="-6.4032225183689295E-3"/>
                  <c:y val="-3.871286741687965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B63-4EB0-8EEA-CF31B7FE26C7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B63-4EB0-8EEA-CF31B7FE26C7}"/>
                </c:ext>
              </c:extLst>
            </c:dLbl>
            <c:dLbl>
              <c:idx val="25"/>
              <c:layout>
                <c:manualLayout>
                  <c:x val="2.561289007347563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B63-4EB0-8EEA-CF31B7FE26C7}"/>
                </c:ext>
              </c:extLst>
            </c:dLbl>
            <c:dLbl>
              <c:idx val="27"/>
              <c:layout>
                <c:manualLayout>
                  <c:x val="2.3478482567352663E-2"/>
                  <c:y val="-3.871286741687965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B63-4EB0-8EEA-CF31B7FE26C7}"/>
                </c:ext>
              </c:extLst>
            </c:dLbl>
            <c:dLbl>
              <c:idx val="28"/>
              <c:layout>
                <c:manualLayout>
                  <c:x val="-8.5376300244919059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B63-4EB0-8EEA-CF31B7FE26C7}"/>
                </c:ext>
              </c:extLst>
            </c:dLbl>
            <c:dLbl>
              <c:idx val="29"/>
              <c:layout>
                <c:manualLayout>
                  <c:x val="0"/>
                  <c:y val="-4.223270687043025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63-4EB0-8EEA-CF31B7FE26C7}"/>
                </c:ext>
              </c:extLst>
            </c:dLbl>
            <c:dLbl>
              <c:idx val="30"/>
              <c:layout>
                <c:manualLayout>
                  <c:x val="-2.1344075061229845E-2"/>
                  <c:y val="-8.446541374086029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B63-4EB0-8EEA-CF31B7FE26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РЯ 2022-2024'!$L$36:$L$66</c:f>
              <c:strCache>
                <c:ptCount val="31"/>
                <c:pt idx="0">
                  <c:v>МБОУ ОСОШ № 2 г.Уссурийска</c:v>
                </c:pt>
                <c:pt idx="1">
                  <c:v>МБОУ "СОШ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 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"СОШ № 16" Пожарского МР</c:v>
                </c:pt>
                <c:pt idx="12">
                  <c:v>МОБУ «Синельниковская СОШ Октябрьского МР»</c:v>
                </c:pt>
                <c:pt idx="13">
                  <c:v>МБОУ «СОШ № 19 г. Владивостока»</c:v>
                </c:pt>
                <c:pt idx="14">
                  <c:v>МБОУ «СОШ № 44 г. Владивостока»</c:v>
                </c:pt>
                <c:pt idx="15">
                  <c:v>МОБУ «СОШ с.Малиново» Дальнереченского МР</c:v>
                </c:pt>
                <c:pt idx="16">
                  <c:v>МОБУ «СОШ № 2" Пожарского МР</c:v>
                </c:pt>
                <c:pt idx="17">
                  <c:v>МБОУ «СОШ № 24" Находкинского ГО</c:v>
                </c:pt>
                <c:pt idx="18">
                  <c:v>МБОУ  "СОШ №2" с.Новосысоевка</c:v>
                </c:pt>
                <c:pt idx="19">
                  <c:v>МОБУ «СОШ с.Веденка» Дальнереченского МР</c:v>
                </c:pt>
                <c:pt idx="20">
                  <c:v>МКОУ «СОШ пгт Посьет Хасанского МР»</c:v>
                </c:pt>
                <c:pt idx="21">
                  <c:v>МБОУ «СОШ № 46 г. Владивостока»</c:v>
                </c:pt>
                <c:pt idx="22">
                  <c:v>МБОУ «СОШ № 71 г. Владивостока»</c:v>
                </c:pt>
                <c:pt idx="23">
                  <c:v>МБОУ «СОШ № 43 г. Владивостока»</c:v>
                </c:pt>
                <c:pt idx="24">
                  <c:v>МБОУ «СОШ № 63 г. Владивостока»</c:v>
                </c:pt>
                <c:pt idx="25">
                  <c:v>МБОУ «СОШ п. Горные Ключи Кировского района»</c:v>
                </c:pt>
                <c:pt idx="26">
                  <c:v>МБОУ "Сергеевская  СОШ Пограничного МР"</c:v>
                </c:pt>
                <c:pt idx="27">
                  <c:v>МБОУ "СОШ № 1 "Полюс" Находкинского ГО</c:v>
                </c:pt>
                <c:pt idx="28">
                  <c:v>МКОУ "СОШ № 2" с. Камень-Рыболов</c:v>
                </c:pt>
                <c:pt idx="29">
                  <c:v>МБОУ «СОШ № 253 ГО ЗАТО Фокино (п.Дунай)»</c:v>
                </c:pt>
                <c:pt idx="30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РЯ 2022-2024'!$M$36:$M$66</c:f>
              <c:numCache>
                <c:formatCode>0.00</c:formatCode>
                <c:ptCount val="31"/>
                <c:pt idx="0">
                  <c:v>9.09</c:v>
                </c:pt>
                <c:pt idx="1">
                  <c:v>0</c:v>
                </c:pt>
                <c:pt idx="2">
                  <c:v>12.5</c:v>
                </c:pt>
                <c:pt idx="3">
                  <c:v>7.69</c:v>
                </c:pt>
                <c:pt idx="4">
                  <c:v>23.08</c:v>
                </c:pt>
                <c:pt idx="5">
                  <c:v>5</c:v>
                </c:pt>
                <c:pt idx="6">
                  <c:v>0</c:v>
                </c:pt>
                <c:pt idx="7">
                  <c:v>11.11</c:v>
                </c:pt>
                <c:pt idx="8">
                  <c:v>15.15</c:v>
                </c:pt>
                <c:pt idx="9">
                  <c:v>13.33</c:v>
                </c:pt>
                <c:pt idx="10">
                  <c:v>13.51</c:v>
                </c:pt>
                <c:pt idx="11">
                  <c:v>0</c:v>
                </c:pt>
                <c:pt idx="12">
                  <c:v>20</c:v>
                </c:pt>
                <c:pt idx="13">
                  <c:v>6.12</c:v>
                </c:pt>
                <c:pt idx="14">
                  <c:v>17.739999999999998</c:v>
                </c:pt>
                <c:pt idx="15">
                  <c:v>18.18</c:v>
                </c:pt>
                <c:pt idx="16">
                  <c:v>7.14</c:v>
                </c:pt>
                <c:pt idx="17">
                  <c:v>24.29</c:v>
                </c:pt>
                <c:pt idx="18">
                  <c:v>9.09</c:v>
                </c:pt>
                <c:pt idx="19">
                  <c:v>12.5</c:v>
                </c:pt>
                <c:pt idx="20">
                  <c:v>22.22</c:v>
                </c:pt>
                <c:pt idx="21">
                  <c:v>20.69</c:v>
                </c:pt>
                <c:pt idx="22">
                  <c:v>15.63</c:v>
                </c:pt>
                <c:pt idx="23">
                  <c:v>2.86</c:v>
                </c:pt>
                <c:pt idx="24">
                  <c:v>0</c:v>
                </c:pt>
                <c:pt idx="25">
                  <c:v>18.52</c:v>
                </c:pt>
                <c:pt idx="26">
                  <c:v>14.81</c:v>
                </c:pt>
                <c:pt idx="27">
                  <c:v>15.38</c:v>
                </c:pt>
                <c:pt idx="28">
                  <c:v>10</c:v>
                </c:pt>
                <c:pt idx="29">
                  <c:v>17.649999999999999</c:v>
                </c:pt>
                <c:pt idx="30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6B63-4EB0-8EEA-CF31B7FE26C7}"/>
            </c:ext>
          </c:extLst>
        </c:ser>
        <c:ser>
          <c:idx val="1"/>
          <c:order val="1"/>
          <c:tx>
            <c:strRef>
              <c:f>'ВПР РЯ 2022-2024'!$N$35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B63-4EB0-8EEA-CF31B7FE26C7}"/>
                </c:ext>
              </c:extLst>
            </c:dLbl>
            <c:dLbl>
              <c:idx val="1"/>
              <c:layout>
                <c:manualLayout>
                  <c:x val="1.2806445036737859E-2"/>
                  <c:y val="-1.5485146966751862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B63-4EB0-8EEA-CF31B7FE26C7}"/>
                </c:ext>
              </c:extLst>
            </c:dLbl>
            <c:dLbl>
              <c:idx val="2"/>
              <c:layout>
                <c:manualLayout>
                  <c:x val="1.2806445036737859E-2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6B63-4EB0-8EEA-CF31B7FE26C7}"/>
                </c:ext>
              </c:extLst>
            </c:dLbl>
            <c:dLbl>
              <c:idx val="3"/>
              <c:layout>
                <c:manualLayout>
                  <c:x val="4.9091372640828461E-2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B63-4EB0-8EEA-CF31B7FE26C7}"/>
                </c:ext>
              </c:extLst>
            </c:dLbl>
            <c:dLbl>
              <c:idx val="4"/>
              <c:layout>
                <c:manualLayout>
                  <c:x val="0"/>
                  <c:y val="-1.5485146966751862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6B63-4EB0-8EEA-CF31B7FE26C7}"/>
                </c:ext>
              </c:extLst>
            </c:dLbl>
            <c:dLbl>
              <c:idx val="5"/>
              <c:layout>
                <c:manualLayout>
                  <c:x val="1.920966755510679E-2"/>
                  <c:y val="-4.223270687043083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B63-4EB0-8EEA-CF31B7FE26C7}"/>
                </c:ext>
              </c:extLst>
            </c:dLbl>
            <c:dLbl>
              <c:idx val="6"/>
              <c:layout>
                <c:manualLayout>
                  <c:x val="8.5376300244919059E-3"/>
                  <c:y val="7.74257348337593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6B63-4EB0-8EEA-CF31B7FE26C7}"/>
                </c:ext>
              </c:extLst>
            </c:dLbl>
            <c:dLbl>
              <c:idx val="7"/>
              <c:layout>
                <c:manualLayout>
                  <c:x val="1.4940852542860757E-2"/>
                  <c:y val="-7.74257348337593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B63-4EB0-8EEA-CF31B7FE26C7}"/>
                </c:ext>
              </c:extLst>
            </c:dLbl>
            <c:dLbl>
              <c:idx val="8"/>
              <c:layout>
                <c:manualLayout>
                  <c:x val="-2.1344075061229765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6B63-4EB0-8EEA-CF31B7FE26C7}"/>
                </c:ext>
              </c:extLst>
            </c:dLbl>
            <c:dLbl>
              <c:idx val="10"/>
              <c:layout>
                <c:manualLayout>
                  <c:x val="6.4032225183688514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6B63-4EB0-8EEA-CF31B7FE26C7}"/>
                </c:ext>
              </c:extLst>
            </c:dLbl>
            <c:dLbl>
              <c:idx val="11"/>
              <c:layout>
                <c:manualLayout>
                  <c:x val="6.616663268981219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6B63-4EB0-8EEA-CF31B7FE26C7}"/>
                </c:ext>
              </c:extLst>
            </c:dLbl>
            <c:dLbl>
              <c:idx val="12"/>
              <c:layout>
                <c:manualLayout>
                  <c:x val="3.628492760409068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6B63-4EB0-8EEA-CF31B7FE26C7}"/>
                </c:ext>
              </c:extLst>
            </c:dLbl>
            <c:dLbl>
              <c:idx val="13"/>
              <c:layout>
                <c:manualLayout>
                  <c:x val="-6.4032225183689295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6B63-4EB0-8EEA-CF31B7FE26C7}"/>
                </c:ext>
              </c:extLst>
            </c:dLbl>
            <c:dLbl>
              <c:idx val="16"/>
              <c:layout>
                <c:manualLayout>
                  <c:x val="-2.1344075061229765E-3"/>
                  <c:y val="-7.74257348337593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6B63-4EB0-8EEA-CF31B7FE26C7}"/>
                </c:ext>
              </c:extLst>
            </c:dLbl>
            <c:dLbl>
              <c:idx val="21"/>
              <c:layout>
                <c:manualLayout>
                  <c:x val="-2.3478482567352819E-2"/>
                  <c:y val="-3.871286741687965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6B63-4EB0-8EEA-CF31B7FE26C7}"/>
                </c:ext>
              </c:extLst>
            </c:dLbl>
            <c:dLbl>
              <c:idx val="23"/>
              <c:layout>
                <c:manualLayout>
                  <c:x val="2.1344075061229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6B63-4EB0-8EEA-CF31B7FE26C7}"/>
                </c:ext>
              </c:extLst>
            </c:dLbl>
            <c:dLbl>
              <c:idx val="24"/>
              <c:layout>
                <c:manualLayout>
                  <c:x val="8.110748523267311E-2"/>
                  <c:y val="-3.871286741687965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6B63-4EB0-8EEA-CF31B7FE26C7}"/>
                </c:ext>
              </c:extLst>
            </c:dLbl>
            <c:dLbl>
              <c:idx val="25"/>
              <c:layout>
                <c:manualLayout>
                  <c:x val="-4.268815012245953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6B63-4EB0-8EEA-CF31B7FE26C7}"/>
                </c:ext>
              </c:extLst>
            </c:dLbl>
            <c:dLbl>
              <c:idx val="26"/>
              <c:layout>
                <c:manualLayout>
                  <c:x val="-1.92096675551067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6B63-4EB0-8EEA-CF31B7FE26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A424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РЯ 2022-2024'!$L$36:$L$66</c:f>
              <c:strCache>
                <c:ptCount val="31"/>
                <c:pt idx="0">
                  <c:v>МБОУ ОСОШ № 2 г.Уссурийска</c:v>
                </c:pt>
                <c:pt idx="1">
                  <c:v>МБОУ "СОШ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 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"СОШ № 16" Пожарского МР</c:v>
                </c:pt>
                <c:pt idx="12">
                  <c:v>МОБУ «Синельниковская СОШ Октябрьского МР»</c:v>
                </c:pt>
                <c:pt idx="13">
                  <c:v>МБОУ «СОШ № 19 г. Владивостока»</c:v>
                </c:pt>
                <c:pt idx="14">
                  <c:v>МБОУ «СОШ № 44 г. Владивостока»</c:v>
                </c:pt>
                <c:pt idx="15">
                  <c:v>МОБУ «СОШ с.Малиново» Дальнереченского МР</c:v>
                </c:pt>
                <c:pt idx="16">
                  <c:v>МОБУ «СОШ № 2" Пожарского МР</c:v>
                </c:pt>
                <c:pt idx="17">
                  <c:v>МБОУ «СОШ № 24" Находкинского ГО</c:v>
                </c:pt>
                <c:pt idx="18">
                  <c:v>МБОУ  "СОШ №2" с.Новосысоевка</c:v>
                </c:pt>
                <c:pt idx="19">
                  <c:v>МОБУ «СОШ с.Веденка» Дальнереченского МР</c:v>
                </c:pt>
                <c:pt idx="20">
                  <c:v>МКОУ «СОШ пгт Посьет Хасанского МР»</c:v>
                </c:pt>
                <c:pt idx="21">
                  <c:v>МБОУ «СОШ № 46 г. Владивостока»</c:v>
                </c:pt>
                <c:pt idx="22">
                  <c:v>МБОУ «СОШ № 71 г. Владивостока»</c:v>
                </c:pt>
                <c:pt idx="23">
                  <c:v>МБОУ «СОШ № 43 г. Владивостока»</c:v>
                </c:pt>
                <c:pt idx="24">
                  <c:v>МБОУ «СОШ № 63 г. Владивостока»</c:v>
                </c:pt>
                <c:pt idx="25">
                  <c:v>МБОУ «СОШ п. Горные Ключи Кировского района»</c:v>
                </c:pt>
                <c:pt idx="26">
                  <c:v>МБОУ "Сергеевская  СОШ Пограничного МР"</c:v>
                </c:pt>
                <c:pt idx="27">
                  <c:v>МБОУ "СОШ № 1 "Полюс" Находкинского ГО</c:v>
                </c:pt>
                <c:pt idx="28">
                  <c:v>МКОУ "СОШ № 2" с. Камень-Рыболов</c:v>
                </c:pt>
                <c:pt idx="29">
                  <c:v>МБОУ «СОШ № 253 ГО ЗАТО Фокино (п.Дунай)»</c:v>
                </c:pt>
                <c:pt idx="30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РЯ 2022-2024'!$N$36:$N$66</c:f>
              <c:numCache>
                <c:formatCode>0.00</c:formatCode>
                <c:ptCount val="31"/>
                <c:pt idx="0">
                  <c:v>0</c:v>
                </c:pt>
                <c:pt idx="1">
                  <c:v>16.670000000000002</c:v>
                </c:pt>
                <c:pt idx="2">
                  <c:v>9.8000000000000007</c:v>
                </c:pt>
                <c:pt idx="3">
                  <c:v>17.649999999999999</c:v>
                </c:pt>
                <c:pt idx="4">
                  <c:v>15.38</c:v>
                </c:pt>
                <c:pt idx="5">
                  <c:v>13.89</c:v>
                </c:pt>
                <c:pt idx="6">
                  <c:v>16.670000000000002</c:v>
                </c:pt>
                <c:pt idx="7">
                  <c:v>26.32</c:v>
                </c:pt>
                <c:pt idx="8">
                  <c:v>12.2</c:v>
                </c:pt>
                <c:pt idx="9">
                  <c:v>5.56</c:v>
                </c:pt>
                <c:pt idx="10">
                  <c:v>13.95</c:v>
                </c:pt>
                <c:pt idx="11">
                  <c:v>30.77</c:v>
                </c:pt>
                <c:pt idx="12">
                  <c:v>20</c:v>
                </c:pt>
                <c:pt idx="13">
                  <c:v>34.04</c:v>
                </c:pt>
                <c:pt idx="14">
                  <c:v>19.440000000000001</c:v>
                </c:pt>
                <c:pt idx="15">
                  <c:v>11.11</c:v>
                </c:pt>
                <c:pt idx="16">
                  <c:v>23.73</c:v>
                </c:pt>
                <c:pt idx="17">
                  <c:v>14.04</c:v>
                </c:pt>
                <c:pt idx="18">
                  <c:v>16.670000000000002</c:v>
                </c:pt>
                <c:pt idx="19">
                  <c:v>11.11</c:v>
                </c:pt>
                <c:pt idx="20">
                  <c:v>35.71</c:v>
                </c:pt>
                <c:pt idx="21">
                  <c:v>21.95</c:v>
                </c:pt>
                <c:pt idx="22">
                  <c:v>36.11</c:v>
                </c:pt>
                <c:pt idx="23">
                  <c:v>21.28</c:v>
                </c:pt>
                <c:pt idx="24">
                  <c:v>45.45</c:v>
                </c:pt>
                <c:pt idx="25">
                  <c:v>16.670000000000002</c:v>
                </c:pt>
                <c:pt idx="26">
                  <c:v>17.39</c:v>
                </c:pt>
                <c:pt idx="27">
                  <c:v>28.57</c:v>
                </c:pt>
                <c:pt idx="28">
                  <c:v>25.81</c:v>
                </c:pt>
                <c:pt idx="29">
                  <c:v>31.58</c:v>
                </c:pt>
                <c:pt idx="30">
                  <c:v>14.29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6B63-4EB0-8EEA-CF31B7FE26C7}"/>
            </c:ext>
          </c:extLst>
        </c:ser>
        <c:ser>
          <c:idx val="2"/>
          <c:order val="2"/>
          <c:tx>
            <c:strRef>
              <c:f>'ВПР РЯ 2022-2024'!$O$35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2806445036737781E-2"/>
                  <c:y val="-1.5485146966751862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6B63-4EB0-8EEA-CF31B7FE26C7}"/>
                </c:ext>
              </c:extLst>
            </c:dLbl>
            <c:dLbl>
              <c:idx val="2"/>
              <c:layout>
                <c:manualLayout>
                  <c:x val="2.134407506122960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6B63-4EB0-8EEA-CF31B7FE26C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6B63-4EB0-8EEA-CF31B7FE26C7}"/>
                </c:ext>
              </c:extLst>
            </c:dLbl>
            <c:dLbl>
              <c:idx val="5"/>
              <c:layout>
                <c:manualLayout>
                  <c:x val="-4.0553742616336555E-2"/>
                  <c:y val="-8.446541374086088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6B63-4EB0-8EEA-CF31B7FE26C7}"/>
                </c:ext>
              </c:extLst>
            </c:dLbl>
            <c:dLbl>
              <c:idx val="8"/>
              <c:layout>
                <c:manualLayout>
                  <c:x val="-1.92096675551067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6B63-4EB0-8EEA-CF31B7FE26C7}"/>
                </c:ext>
              </c:extLst>
            </c:dLbl>
            <c:dLbl>
              <c:idx val="9"/>
              <c:layout>
                <c:manualLayout>
                  <c:x val="4.2688150122457968E-3"/>
                  <c:y val="-7.74257348337593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6B63-4EB0-8EEA-CF31B7FE26C7}"/>
                </c:ext>
              </c:extLst>
            </c:dLbl>
            <c:dLbl>
              <c:idx val="10"/>
              <c:layout>
                <c:manualLayout>
                  <c:x val="-2.774729757959861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6B63-4EB0-8EEA-CF31B7FE26C7}"/>
                </c:ext>
              </c:extLst>
            </c:dLbl>
            <c:dLbl>
              <c:idx val="12"/>
              <c:layout>
                <c:manualLayout>
                  <c:x val="3.201611259184448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6B63-4EB0-8EEA-CF31B7FE26C7}"/>
                </c:ext>
              </c:extLst>
            </c:dLbl>
            <c:dLbl>
              <c:idx val="13"/>
              <c:layout>
                <c:manualLayout>
                  <c:x val="2.1344075061229609E-2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6B63-4EB0-8EEA-CF31B7FE26C7}"/>
                </c:ext>
              </c:extLst>
            </c:dLbl>
            <c:dLbl>
              <c:idx val="15"/>
              <c:layout>
                <c:manualLayout>
                  <c:x val="4.6956965134705327E-2"/>
                  <c:y val="-8.446541374086010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6B63-4EB0-8EEA-CF31B7FE26C7}"/>
                </c:ext>
              </c:extLst>
            </c:dLbl>
            <c:dLbl>
              <c:idx val="16"/>
              <c:layout>
                <c:manualLayout>
                  <c:x val="-4.9091372640828461E-2"/>
                  <c:y val="-7.74257348337593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6B63-4EB0-8EEA-CF31B7FE26C7}"/>
                </c:ext>
              </c:extLst>
            </c:dLbl>
            <c:dLbl>
              <c:idx val="17"/>
              <c:layout>
                <c:manualLayout>
                  <c:x val="1.494085254286083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6B63-4EB0-8EEA-CF31B7FE26C7}"/>
                </c:ext>
              </c:extLst>
            </c:dLbl>
            <c:dLbl>
              <c:idx val="18"/>
              <c:layout>
                <c:manualLayout>
                  <c:x val="-1.06720375306149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6B63-4EB0-8EEA-CF31B7FE26C7}"/>
                </c:ext>
              </c:extLst>
            </c:dLbl>
            <c:dLbl>
              <c:idx val="19"/>
              <c:layout>
                <c:manualLayout>
                  <c:x val="6.4032225183689298E-2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6B63-4EB0-8EEA-CF31B7FE26C7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6B63-4EB0-8EEA-CF31B7FE26C7}"/>
                </c:ext>
              </c:extLst>
            </c:dLbl>
            <c:dLbl>
              <c:idx val="21"/>
              <c:layout>
                <c:manualLayout>
                  <c:x val="-1.7075260048983812E-2"/>
                  <c:y val="-4.22327068704304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6B63-4EB0-8EEA-CF31B7FE26C7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6B63-4EB0-8EEA-CF31B7FE26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РЯ 2022-2024'!$L$36:$L$66</c:f>
              <c:strCache>
                <c:ptCount val="31"/>
                <c:pt idx="0">
                  <c:v>МБОУ ОСОШ № 2 г.Уссурийска</c:v>
                </c:pt>
                <c:pt idx="1">
                  <c:v>МБОУ "СОШ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 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"СОШ № 16" Пожарского МР</c:v>
                </c:pt>
                <c:pt idx="12">
                  <c:v>МОБУ «Синельниковская СОШ Октябрьского МР»</c:v>
                </c:pt>
                <c:pt idx="13">
                  <c:v>МБОУ «СОШ № 19 г. Владивостока»</c:v>
                </c:pt>
                <c:pt idx="14">
                  <c:v>МБОУ «СОШ № 44 г. Владивостока»</c:v>
                </c:pt>
                <c:pt idx="15">
                  <c:v>МОБУ «СОШ с.Малиново» Дальнереченского МР</c:v>
                </c:pt>
                <c:pt idx="16">
                  <c:v>МОБУ «СОШ № 2" Пожарского МР</c:v>
                </c:pt>
                <c:pt idx="17">
                  <c:v>МБОУ «СОШ № 24" Находкинского ГО</c:v>
                </c:pt>
                <c:pt idx="18">
                  <c:v>МБОУ  "СОШ №2" с.Новосысоевка</c:v>
                </c:pt>
                <c:pt idx="19">
                  <c:v>МОБУ «СОШ с.Веденка» Дальнереченского МР</c:v>
                </c:pt>
                <c:pt idx="20">
                  <c:v>МКОУ «СОШ пгт Посьет Хасанского МР»</c:v>
                </c:pt>
                <c:pt idx="21">
                  <c:v>МБОУ «СОШ № 46 г. Владивостока»</c:v>
                </c:pt>
                <c:pt idx="22">
                  <c:v>МБОУ «СОШ № 71 г. Владивостока»</c:v>
                </c:pt>
                <c:pt idx="23">
                  <c:v>МБОУ «СОШ № 43 г. Владивостока»</c:v>
                </c:pt>
                <c:pt idx="24">
                  <c:v>МБОУ «СОШ № 63 г. Владивостока»</c:v>
                </c:pt>
                <c:pt idx="25">
                  <c:v>МБОУ «СОШ п. Горные Ключи Кировского района»</c:v>
                </c:pt>
                <c:pt idx="26">
                  <c:v>МБОУ "Сергеевская  СОШ Пограничного МР"</c:v>
                </c:pt>
                <c:pt idx="27">
                  <c:v>МБОУ "СОШ № 1 "Полюс" Находкинского ГО</c:v>
                </c:pt>
                <c:pt idx="28">
                  <c:v>МКОУ "СОШ № 2" с. Камень-Рыболов</c:v>
                </c:pt>
                <c:pt idx="29">
                  <c:v>МБОУ «СОШ № 253 ГО ЗАТО Фокино (п.Дунай)»</c:v>
                </c:pt>
                <c:pt idx="30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РЯ 2022-2024'!$O$36:$O$66</c:f>
              <c:numCache>
                <c:formatCode>0.00</c:formatCode>
                <c:ptCount val="31"/>
                <c:pt idx="0">
                  <c:v>7.69</c:v>
                </c:pt>
                <c:pt idx="1">
                  <c:v>20</c:v>
                </c:pt>
                <c:pt idx="2">
                  <c:v>15.09</c:v>
                </c:pt>
                <c:pt idx="3">
                  <c:v>0</c:v>
                </c:pt>
                <c:pt idx="4">
                  <c:v>10.53</c:v>
                </c:pt>
                <c:pt idx="5">
                  <c:v>24.66</c:v>
                </c:pt>
                <c:pt idx="6">
                  <c:v>33.33</c:v>
                </c:pt>
                <c:pt idx="7">
                  <c:v>14.29</c:v>
                </c:pt>
                <c:pt idx="8">
                  <c:v>17.54</c:v>
                </c:pt>
                <c:pt idx="9">
                  <c:v>39.130000000000003</c:v>
                </c:pt>
                <c:pt idx="10">
                  <c:v>19.510000000000002</c:v>
                </c:pt>
                <c:pt idx="11">
                  <c:v>28.57</c:v>
                </c:pt>
                <c:pt idx="12">
                  <c:v>20</c:v>
                </c:pt>
                <c:pt idx="13">
                  <c:v>13.73</c:v>
                </c:pt>
                <c:pt idx="14">
                  <c:v>13.16</c:v>
                </c:pt>
                <c:pt idx="15">
                  <c:v>25</c:v>
                </c:pt>
                <c:pt idx="16">
                  <c:v>27.91</c:v>
                </c:pt>
                <c:pt idx="17">
                  <c:v>13.11</c:v>
                </c:pt>
                <c:pt idx="18">
                  <c:v>30.77</c:v>
                </c:pt>
                <c:pt idx="19">
                  <c:v>26.32</c:v>
                </c:pt>
                <c:pt idx="20">
                  <c:v>0</c:v>
                </c:pt>
                <c:pt idx="21">
                  <c:v>25.49</c:v>
                </c:pt>
                <c:pt idx="22">
                  <c:v>15.63</c:v>
                </c:pt>
                <c:pt idx="23">
                  <c:v>37.78</c:v>
                </c:pt>
                <c:pt idx="24">
                  <c:v>22.64</c:v>
                </c:pt>
                <c:pt idx="25">
                  <c:v>24.32</c:v>
                </c:pt>
                <c:pt idx="26">
                  <c:v>24</c:v>
                </c:pt>
                <c:pt idx="27">
                  <c:v>28.57</c:v>
                </c:pt>
                <c:pt idx="28">
                  <c:v>19.23</c:v>
                </c:pt>
                <c:pt idx="29">
                  <c:v>9.3000000000000007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D-6B63-4EB0-8EEA-CF31B7FE26C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3240047"/>
        <c:axId val="704921343"/>
      </c:barChart>
      <c:catAx>
        <c:axId val="4432400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4921343"/>
        <c:crosses val="autoZero"/>
        <c:auto val="1"/>
        <c:lblAlgn val="ctr"/>
        <c:lblOffset val="100"/>
        <c:noMultiLvlLbl val="0"/>
      </c:catAx>
      <c:valAx>
        <c:axId val="704921343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43240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638871695050637"/>
          <c:y val="0.91569366347439418"/>
          <c:w val="0.20722239803540393"/>
          <c:h val="6.7330784995617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57150">
      <a:solidFill>
        <a:srgbClr val="138189"/>
      </a:solidFill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/>
              <a:t>Доля оценки "5" за три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8811550130630903"/>
          <c:y val="0.11099211601045829"/>
          <c:w val="0.65286843985191612"/>
          <c:h val="0.7788784275441448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'ВПР РЯ 2022-2024'!$R$35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BF-42D4-B414-8BE692098A4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BF-42D4-B414-8BE692098A4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BF-42D4-B414-8BE692098A4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DBF-42D4-B414-8BE692098A4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DBF-42D4-B414-8BE692098A4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DBF-42D4-B414-8BE692098A4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DBF-42D4-B414-8BE692098A4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DBF-42D4-B414-8BE692098A43}"/>
                </c:ext>
              </c:extLst>
            </c:dLbl>
            <c:dLbl>
              <c:idx val="8"/>
              <c:layout>
                <c:manualLayout>
                  <c:x val="-1.169904600267548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DBF-42D4-B414-8BE692098A4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DBF-42D4-B414-8BE692098A43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DBF-42D4-B414-8BE692098A4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DBF-42D4-B414-8BE692098A4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DBF-42D4-B414-8BE692098A43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DBF-42D4-B414-8BE692098A43}"/>
                </c:ext>
              </c:extLst>
            </c:dLbl>
            <c:dLbl>
              <c:idx val="14"/>
              <c:layout>
                <c:manualLayout>
                  <c:x val="0"/>
                  <c:y val="-8.446541374086010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DBF-42D4-B414-8BE692098A4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DBF-42D4-B414-8BE692098A43}"/>
                </c:ext>
              </c:extLst>
            </c:dLbl>
            <c:dLbl>
              <c:idx val="17"/>
              <c:layout>
                <c:manualLayout>
                  <c:x val="2.339809200535097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DBF-42D4-B414-8BE692098A43}"/>
                </c:ext>
              </c:extLst>
            </c:dLbl>
            <c:dLbl>
              <c:idx val="18"/>
              <c:layout>
                <c:manualLayout>
                  <c:x val="-4.211656560963176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DBF-42D4-B414-8BE692098A43}"/>
                </c:ext>
              </c:extLst>
            </c:dLbl>
            <c:dLbl>
              <c:idx val="19"/>
              <c:layout>
                <c:manualLayout>
                  <c:x val="2.5737901205886076E-2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DBF-42D4-B414-8BE692098A43}"/>
                </c:ext>
              </c:extLst>
            </c:dLbl>
            <c:dLbl>
              <c:idx val="20"/>
              <c:layout>
                <c:manualLayout>
                  <c:x val="-1.8718473604280781E-2"/>
                  <c:y val="-8.446541374086050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DBF-42D4-B414-8BE692098A43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DBF-42D4-B414-8BE692098A43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DBF-42D4-B414-8BE692098A43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DBF-42D4-B414-8BE692098A43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0DBF-42D4-B414-8BE692098A43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0DBF-42D4-B414-8BE692098A43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DBF-42D4-B414-8BE692098A43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0DBF-42D4-B414-8BE692098A43}"/>
                </c:ext>
              </c:extLst>
            </c:dLbl>
            <c:dLbl>
              <c:idx val="29"/>
              <c:layout>
                <c:manualLayout>
                  <c:x val="0"/>
                  <c:y val="-4.223270687043025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0DBF-42D4-B414-8BE692098A43}"/>
                </c:ext>
              </c:extLst>
            </c:dLbl>
            <c:dLbl>
              <c:idx val="30"/>
              <c:layout>
                <c:manualLayout>
                  <c:x val="2.8077710406421087E-2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0DBF-42D4-B414-8BE692098A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РЯ 2022-2024'!$Q$36:$Q$66</c:f>
              <c:strCache>
                <c:ptCount val="31"/>
                <c:pt idx="0">
                  <c:v>МБОУ ОСОШ № 2 г.Уссурийска</c:v>
                </c:pt>
                <c:pt idx="1">
                  <c:v>МБОУ "СОШ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 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"СОШ № 16" Пожарского МР</c:v>
                </c:pt>
                <c:pt idx="12">
                  <c:v>МОБУ «Синельниковская СОШ Октябрьского МР»</c:v>
                </c:pt>
                <c:pt idx="13">
                  <c:v>МБОУ «СОШ № 19 г. Владивостока»</c:v>
                </c:pt>
                <c:pt idx="14">
                  <c:v>МБОУ «СОШ № 44 г. Владивостока»</c:v>
                </c:pt>
                <c:pt idx="15">
                  <c:v>МОБУ «СОШ с.Малиново» Дальнереченского МР</c:v>
                </c:pt>
                <c:pt idx="16">
                  <c:v>МОБУ «СОШ № 2" Пожарского МР</c:v>
                </c:pt>
                <c:pt idx="17">
                  <c:v>МБОУ «СОШ № 24" Находкинского ГО</c:v>
                </c:pt>
                <c:pt idx="18">
                  <c:v>МБОУ  "СОШ №2" с.Новосысоевка</c:v>
                </c:pt>
                <c:pt idx="19">
                  <c:v>МОБУ «СОШ с.Веденка» Дальнереченского МР</c:v>
                </c:pt>
                <c:pt idx="20">
                  <c:v>МКОУ «СОШ пгт Посьет Хасанского МР»</c:v>
                </c:pt>
                <c:pt idx="21">
                  <c:v>МБОУ «СОШ № 46 г. Владивостока»</c:v>
                </c:pt>
                <c:pt idx="22">
                  <c:v>МБОУ «СОШ № 71 г. Владивостока»</c:v>
                </c:pt>
                <c:pt idx="23">
                  <c:v>МБОУ «СОШ № 43 г. Владивостока»</c:v>
                </c:pt>
                <c:pt idx="24">
                  <c:v>МБОУ «СОШ № 63 г. Владивостока»</c:v>
                </c:pt>
                <c:pt idx="25">
                  <c:v>МБОУ «СОШ п. Горные Ключи Кировского района»</c:v>
                </c:pt>
                <c:pt idx="26">
                  <c:v>МБОУ "Сергеевская  СОШ Пограничного МР"</c:v>
                </c:pt>
                <c:pt idx="27">
                  <c:v>МБОУ "СОШ № 1 "Полюс" Находкинского ГО</c:v>
                </c:pt>
                <c:pt idx="28">
                  <c:v>МКОУ "СОШ № 2" с. Камень-Рыболов</c:v>
                </c:pt>
                <c:pt idx="29">
                  <c:v>МБОУ «СОШ № 253 ГО ЗАТО Фокино (п.Дунай)»</c:v>
                </c:pt>
                <c:pt idx="30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РЯ 2022-2024'!$R$36:$R$66</c:f>
              <c:numCache>
                <c:formatCode>0.00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3.03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1.61</c:v>
                </c:pt>
                <c:pt idx="15">
                  <c:v>9.09</c:v>
                </c:pt>
                <c:pt idx="16">
                  <c:v>0</c:v>
                </c:pt>
                <c:pt idx="17">
                  <c:v>7.14</c:v>
                </c:pt>
                <c:pt idx="18">
                  <c:v>9.09</c:v>
                </c:pt>
                <c:pt idx="19">
                  <c:v>12.5</c:v>
                </c:pt>
                <c:pt idx="20">
                  <c:v>11.11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3.7</c:v>
                </c:pt>
                <c:pt idx="27">
                  <c:v>0</c:v>
                </c:pt>
                <c:pt idx="28">
                  <c:v>0</c:v>
                </c:pt>
                <c:pt idx="29">
                  <c:v>2.94</c:v>
                </c:pt>
                <c:pt idx="3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0DBF-42D4-B414-8BE692098A43}"/>
            </c:ext>
          </c:extLst>
        </c:ser>
        <c:ser>
          <c:idx val="1"/>
          <c:order val="1"/>
          <c:tx>
            <c:strRef>
              <c:f>'ВПР РЯ 2022-2024'!$S$35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0DBF-42D4-B414-8BE692098A4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0DBF-42D4-B414-8BE692098A4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0DBF-42D4-B414-8BE692098A4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0DBF-42D4-B414-8BE692098A4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0DBF-42D4-B414-8BE692098A4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0DBF-42D4-B414-8BE692098A4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0DBF-42D4-B414-8BE692098A43}"/>
                </c:ext>
              </c:extLst>
            </c:dLbl>
            <c:dLbl>
              <c:idx val="10"/>
              <c:layout>
                <c:manualLayout>
                  <c:x val="-2.3398092005350976E-3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0DBF-42D4-B414-8BE692098A4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0DBF-42D4-B414-8BE692098A4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0DBF-42D4-B414-8BE692098A43}"/>
                </c:ext>
              </c:extLst>
            </c:dLbl>
            <c:dLbl>
              <c:idx val="13"/>
              <c:layout>
                <c:manualLayout>
                  <c:x val="9.3592368021403055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0DBF-42D4-B414-8BE692098A43}"/>
                </c:ext>
              </c:extLst>
            </c:dLbl>
            <c:dLbl>
              <c:idx val="14"/>
              <c:layout>
                <c:manualLayout>
                  <c:x val="4.211656560963176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0DBF-42D4-B414-8BE692098A4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0DBF-42D4-B414-8BE692098A43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0DBF-42D4-B414-8BE692098A4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0DBF-42D4-B414-8BE692098A43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0DBF-42D4-B414-8BE692098A43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0DBF-42D4-B414-8BE692098A43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0DBF-42D4-B414-8BE692098A43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0DBF-42D4-B414-8BE692098A43}"/>
                </c:ext>
              </c:extLst>
            </c:dLbl>
            <c:dLbl>
              <c:idx val="25"/>
              <c:layout>
                <c:manualLayout>
                  <c:x val="7.0194276016052933E-3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0DBF-42D4-B414-8BE692098A43}"/>
                </c:ext>
              </c:extLst>
            </c:dLbl>
            <c:dLbl>
              <c:idx val="26"/>
              <c:layout>
                <c:manualLayout>
                  <c:x val="7.0195197200776695E-3"/>
                  <c:y val="1.6627049945116924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300224603259545E-2"/>
                      <c:h val="5.90626068287959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32-0DBF-42D4-B414-8BE692098A43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0DBF-42D4-B414-8BE692098A43}"/>
                </c:ext>
              </c:extLst>
            </c:dLbl>
            <c:dLbl>
              <c:idx val="28"/>
              <c:layout>
                <c:manualLayout>
                  <c:x val="-9.3592368021403905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0DBF-42D4-B414-8BE692098A43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0DBF-42D4-B414-8BE692098A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РЯ 2022-2024'!$Q$36:$Q$66</c:f>
              <c:strCache>
                <c:ptCount val="31"/>
                <c:pt idx="0">
                  <c:v>МБОУ ОСОШ № 2 г.Уссурийска</c:v>
                </c:pt>
                <c:pt idx="1">
                  <c:v>МБОУ "СОШ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 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"СОШ № 16" Пожарского МР</c:v>
                </c:pt>
                <c:pt idx="12">
                  <c:v>МОБУ «Синельниковская СОШ Октябрьского МР»</c:v>
                </c:pt>
                <c:pt idx="13">
                  <c:v>МБОУ «СОШ № 19 г. Владивостока»</c:v>
                </c:pt>
                <c:pt idx="14">
                  <c:v>МБОУ «СОШ № 44 г. Владивостока»</c:v>
                </c:pt>
                <c:pt idx="15">
                  <c:v>МОБУ «СОШ с.Малиново» Дальнереченского МР</c:v>
                </c:pt>
                <c:pt idx="16">
                  <c:v>МОБУ «СОШ № 2" Пожарского МР</c:v>
                </c:pt>
                <c:pt idx="17">
                  <c:v>МБОУ «СОШ № 24" Находкинского ГО</c:v>
                </c:pt>
                <c:pt idx="18">
                  <c:v>МБОУ  "СОШ №2" с.Новосысоевка</c:v>
                </c:pt>
                <c:pt idx="19">
                  <c:v>МОБУ «СОШ с.Веденка» Дальнереченского МР</c:v>
                </c:pt>
                <c:pt idx="20">
                  <c:v>МКОУ «СОШ пгт Посьет Хасанского МР»</c:v>
                </c:pt>
                <c:pt idx="21">
                  <c:v>МБОУ «СОШ № 46 г. Владивостока»</c:v>
                </c:pt>
                <c:pt idx="22">
                  <c:v>МБОУ «СОШ № 71 г. Владивостока»</c:v>
                </c:pt>
                <c:pt idx="23">
                  <c:v>МБОУ «СОШ № 43 г. Владивостока»</c:v>
                </c:pt>
                <c:pt idx="24">
                  <c:v>МБОУ «СОШ № 63 г. Владивостока»</c:v>
                </c:pt>
                <c:pt idx="25">
                  <c:v>МБОУ «СОШ п. Горные Ключи Кировского района»</c:v>
                </c:pt>
                <c:pt idx="26">
                  <c:v>МБОУ "Сергеевская  СОШ Пограничного МР"</c:v>
                </c:pt>
                <c:pt idx="27">
                  <c:v>МБОУ "СОШ № 1 "Полюс" Находкинского ГО</c:v>
                </c:pt>
                <c:pt idx="28">
                  <c:v>МКОУ "СОШ № 2" с. Камень-Рыболов</c:v>
                </c:pt>
                <c:pt idx="29">
                  <c:v>МБОУ «СОШ № 253 ГО ЗАТО Фокино (п.Дунай)»</c:v>
                </c:pt>
                <c:pt idx="30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РЯ 2022-2024'!$S$36:$S$66</c:f>
              <c:numCache>
                <c:formatCode>0.00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11.76</c:v>
                </c:pt>
                <c:pt idx="4">
                  <c:v>0</c:v>
                </c:pt>
                <c:pt idx="5">
                  <c:v>2.78</c:v>
                </c:pt>
                <c:pt idx="6">
                  <c:v>0</c:v>
                </c:pt>
                <c:pt idx="7">
                  <c:v>0</c:v>
                </c:pt>
                <c:pt idx="8">
                  <c:v>2.44</c:v>
                </c:pt>
                <c:pt idx="9">
                  <c:v>0</c:v>
                </c:pt>
                <c:pt idx="10">
                  <c:v>6.98</c:v>
                </c:pt>
                <c:pt idx="11">
                  <c:v>0</c:v>
                </c:pt>
                <c:pt idx="12">
                  <c:v>0</c:v>
                </c:pt>
                <c:pt idx="13">
                  <c:v>4.26</c:v>
                </c:pt>
                <c:pt idx="14">
                  <c:v>8.33</c:v>
                </c:pt>
                <c:pt idx="15">
                  <c:v>0</c:v>
                </c:pt>
                <c:pt idx="16">
                  <c:v>0</c:v>
                </c:pt>
                <c:pt idx="17">
                  <c:v>7.02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2.78</c:v>
                </c:pt>
                <c:pt idx="23">
                  <c:v>0</c:v>
                </c:pt>
                <c:pt idx="24">
                  <c:v>1.82</c:v>
                </c:pt>
                <c:pt idx="25">
                  <c:v>7.14</c:v>
                </c:pt>
                <c:pt idx="26">
                  <c:v>4.3499999999999996</c:v>
                </c:pt>
                <c:pt idx="27">
                  <c:v>0</c:v>
                </c:pt>
                <c:pt idx="28">
                  <c:v>3.23</c:v>
                </c:pt>
                <c:pt idx="29">
                  <c:v>7.89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0DBF-42D4-B414-8BE692098A43}"/>
            </c:ext>
          </c:extLst>
        </c:ser>
        <c:ser>
          <c:idx val="2"/>
          <c:order val="2"/>
          <c:tx>
            <c:strRef>
              <c:f>'ВПР РЯ 2022-2024'!$T$35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0DBF-42D4-B414-8BE692098A4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0DBF-42D4-B414-8BE692098A4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0DBF-42D4-B414-8BE692098A4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0DBF-42D4-B414-8BE692098A43}"/>
                </c:ext>
              </c:extLst>
            </c:dLbl>
            <c:dLbl>
              <c:idx val="7"/>
              <c:layout>
                <c:manualLayout>
                  <c:x val="4.6796184010701094E-3"/>
                  <c:y val="-7.74257348337593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0DBF-42D4-B414-8BE692098A43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0DBF-42D4-B414-8BE692098A43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0DBF-42D4-B414-8BE692098A43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0DBF-42D4-B414-8BE692098A43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0DBF-42D4-B414-8BE692098A43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0DBF-42D4-B414-8BE692098A43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0DBF-42D4-B414-8BE692098A43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0DBF-42D4-B414-8BE692098A43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0DBF-42D4-B414-8BE692098A43}"/>
                </c:ext>
              </c:extLst>
            </c:dLbl>
            <c:dLbl>
              <c:idx val="21"/>
              <c:layout>
                <c:manualLayout>
                  <c:x val="1.4038855203210587E-2"/>
                  <c:y val="3.871286741687965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0DBF-42D4-B414-8BE692098A43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0DBF-42D4-B414-8BE692098A43}"/>
                </c:ext>
              </c:extLst>
            </c:dLbl>
            <c:dLbl>
              <c:idx val="24"/>
              <c:layout>
                <c:manualLayout>
                  <c:x val="9.3592368021403055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0DBF-42D4-B414-8BE692098A43}"/>
                </c:ext>
              </c:extLst>
            </c:dLbl>
            <c:dLbl>
              <c:idx val="25"/>
              <c:layout>
                <c:manualLayout>
                  <c:x val="-7.0194276016053792E-3"/>
                  <c:y val="-3.8712867416879655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0DBF-42D4-B414-8BE692098A43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0DBF-42D4-B414-8BE692098A43}"/>
                </c:ext>
              </c:extLst>
            </c:dLbl>
            <c:dLbl>
              <c:idx val="28"/>
              <c:layout>
                <c:manualLayout>
                  <c:x val="-1.4038855203210587E-2"/>
                  <c:y val="-4.22327068704300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0DBF-42D4-B414-8BE692098A43}"/>
                </c:ext>
              </c:extLst>
            </c:dLbl>
            <c:dLbl>
              <c:idx val="3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0DBF-42D4-B414-8BE692098A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РЯ 2022-2024'!$Q$36:$Q$66</c:f>
              <c:strCache>
                <c:ptCount val="31"/>
                <c:pt idx="0">
                  <c:v>МБОУ ОСОШ № 2 г.Уссурийска</c:v>
                </c:pt>
                <c:pt idx="1">
                  <c:v>МБОУ "СОШ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 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"СОШ № 16" Пожарского МР</c:v>
                </c:pt>
                <c:pt idx="12">
                  <c:v>МОБУ «Синельниковская СОШ Октябрьского МР»</c:v>
                </c:pt>
                <c:pt idx="13">
                  <c:v>МБОУ «СОШ № 19 г. Владивостока»</c:v>
                </c:pt>
                <c:pt idx="14">
                  <c:v>МБОУ «СОШ № 44 г. Владивостока»</c:v>
                </c:pt>
                <c:pt idx="15">
                  <c:v>МОБУ «СОШ с.Малиново» Дальнереченского МР</c:v>
                </c:pt>
                <c:pt idx="16">
                  <c:v>МОБУ «СОШ № 2" Пожарского МР</c:v>
                </c:pt>
                <c:pt idx="17">
                  <c:v>МБОУ «СОШ № 24" Находкинского ГО</c:v>
                </c:pt>
                <c:pt idx="18">
                  <c:v>МБОУ  "СОШ №2" с.Новосысоевка</c:v>
                </c:pt>
                <c:pt idx="19">
                  <c:v>МОБУ «СОШ с.Веденка» Дальнереченского МР</c:v>
                </c:pt>
                <c:pt idx="20">
                  <c:v>МКОУ «СОШ пгт Посьет Хасанского МР»</c:v>
                </c:pt>
                <c:pt idx="21">
                  <c:v>МБОУ «СОШ № 46 г. Владивостока»</c:v>
                </c:pt>
                <c:pt idx="22">
                  <c:v>МБОУ «СОШ № 71 г. Владивостока»</c:v>
                </c:pt>
                <c:pt idx="23">
                  <c:v>МБОУ «СОШ № 43 г. Владивостока»</c:v>
                </c:pt>
                <c:pt idx="24">
                  <c:v>МБОУ «СОШ № 63 г. Владивостока»</c:v>
                </c:pt>
                <c:pt idx="25">
                  <c:v>МБОУ «СОШ п. Горные Ключи Кировского района»</c:v>
                </c:pt>
                <c:pt idx="26">
                  <c:v>МБОУ "Сергеевская  СОШ Пограничного МР"</c:v>
                </c:pt>
                <c:pt idx="27">
                  <c:v>МБОУ "СОШ № 1 "Полюс" Находкинского ГО</c:v>
                </c:pt>
                <c:pt idx="28">
                  <c:v>МКОУ "СОШ № 2" с. Камень-Рыболов</c:v>
                </c:pt>
                <c:pt idx="29">
                  <c:v>МБОУ «СОШ № 253 ГО ЗАТО Фокино (п.Дунай)»</c:v>
                </c:pt>
                <c:pt idx="30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РЯ 2022-2024'!$T$36:$T$66</c:f>
              <c:numCache>
                <c:formatCode>0.00</c:formatCode>
                <c:ptCount val="31"/>
                <c:pt idx="0">
                  <c:v>0</c:v>
                </c:pt>
                <c:pt idx="1">
                  <c:v>0</c:v>
                </c:pt>
                <c:pt idx="2">
                  <c:v>1.89</c:v>
                </c:pt>
                <c:pt idx="3">
                  <c:v>7.69</c:v>
                </c:pt>
                <c:pt idx="4">
                  <c:v>0</c:v>
                </c:pt>
                <c:pt idx="5">
                  <c:v>2.74</c:v>
                </c:pt>
                <c:pt idx="6">
                  <c:v>0</c:v>
                </c:pt>
                <c:pt idx="7">
                  <c:v>4.76</c:v>
                </c:pt>
                <c:pt idx="8">
                  <c:v>7.02</c:v>
                </c:pt>
                <c:pt idx="9">
                  <c:v>0</c:v>
                </c:pt>
                <c:pt idx="10">
                  <c:v>4.88</c:v>
                </c:pt>
                <c:pt idx="11">
                  <c:v>0</c:v>
                </c:pt>
                <c:pt idx="12">
                  <c:v>0</c:v>
                </c:pt>
                <c:pt idx="13">
                  <c:v>1.96</c:v>
                </c:pt>
                <c:pt idx="14">
                  <c:v>0</c:v>
                </c:pt>
                <c:pt idx="15">
                  <c:v>0</c:v>
                </c:pt>
                <c:pt idx="16">
                  <c:v>4.6500000000000004</c:v>
                </c:pt>
                <c:pt idx="17">
                  <c:v>0</c:v>
                </c:pt>
                <c:pt idx="18">
                  <c:v>0</c:v>
                </c:pt>
                <c:pt idx="19">
                  <c:v>5.26</c:v>
                </c:pt>
                <c:pt idx="20">
                  <c:v>0</c:v>
                </c:pt>
                <c:pt idx="21">
                  <c:v>1.96</c:v>
                </c:pt>
                <c:pt idx="22">
                  <c:v>0</c:v>
                </c:pt>
                <c:pt idx="23">
                  <c:v>8.89</c:v>
                </c:pt>
                <c:pt idx="24">
                  <c:v>1.89</c:v>
                </c:pt>
                <c:pt idx="25">
                  <c:v>5.41</c:v>
                </c:pt>
                <c:pt idx="26">
                  <c:v>8</c:v>
                </c:pt>
                <c:pt idx="27">
                  <c:v>0</c:v>
                </c:pt>
                <c:pt idx="28">
                  <c:v>15.38</c:v>
                </c:pt>
                <c:pt idx="29">
                  <c:v>4.6500000000000004</c:v>
                </c:pt>
                <c:pt idx="3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B-0DBF-42D4-B414-8BE692098A4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23509423"/>
        <c:axId val="704924671"/>
      </c:barChart>
      <c:catAx>
        <c:axId val="7235094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4924671"/>
        <c:crosses val="autoZero"/>
        <c:auto val="1"/>
        <c:lblAlgn val="ctr"/>
        <c:lblOffset val="100"/>
        <c:noMultiLvlLbl val="0"/>
      </c:catAx>
      <c:valAx>
        <c:axId val="704924671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23509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38189"/>
      </a:solidFill>
    </a:ln>
    <a:effectLst/>
  </c:spPr>
  <c:txPr>
    <a:bodyPr/>
    <a:lstStyle/>
    <a:p>
      <a:pPr>
        <a:defRPr>
          <a:solidFill>
            <a:srgbClr val="16161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Доля оценки "2" за три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41207940183947595"/>
          <c:y val="9.6408011747412106E-2"/>
          <c:w val="0.56943320320254076"/>
          <c:h val="0.7621878821413002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'ВПР МАТ 2022-2023'!$B$36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E82-4EAD-85AE-5E68DE1472F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82-4EAD-85AE-5E68DE1472F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E82-4EAD-85AE-5E68DE1472FE}"/>
                </c:ext>
              </c:extLst>
            </c:dLbl>
            <c:dLbl>
              <c:idx val="8"/>
              <c:layout>
                <c:manualLayout>
                  <c:x val="6.5712771595124453E-2"/>
                  <c:y val="-8.487556272013328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E82-4EAD-85AE-5E68DE1472F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E82-4EAD-85AE-5E68DE1472F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E82-4EAD-85AE-5E68DE1472FE}"/>
                </c:ext>
              </c:extLst>
            </c:dLbl>
            <c:dLbl>
              <c:idx val="12"/>
              <c:layout>
                <c:manualLayout>
                  <c:x val="-1.2718600953895072E-2"/>
                  <c:y val="-4.629629629629629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E82-4EAD-85AE-5E68DE1472FE}"/>
                </c:ext>
              </c:extLst>
            </c:dLbl>
            <c:dLbl>
              <c:idx val="13"/>
              <c:layout>
                <c:manualLayout>
                  <c:x val="0"/>
                  <c:y val="-8.487556272013328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E82-4EAD-85AE-5E68DE1472FE}"/>
                </c:ext>
              </c:extLst>
            </c:dLbl>
            <c:dLbl>
              <c:idx val="14"/>
              <c:layout>
                <c:manualLayout>
                  <c:x val="4.4515103338632747E-2"/>
                  <c:y val="4.629629629629544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E82-4EAD-85AE-5E68DE1472FE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E82-4EAD-85AE-5E68DE1472FE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E82-4EAD-85AE-5E68DE1472FE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E82-4EAD-85AE-5E68DE1472FE}"/>
                </c:ext>
              </c:extLst>
            </c:dLbl>
            <c:dLbl>
              <c:idx val="27"/>
              <c:layout>
                <c:manualLayout>
                  <c:x val="2.1197668256491709E-2"/>
                  <c:y val="-2.121889068003332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E82-4EAD-85AE-5E68DE1472FE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E82-4EAD-85AE-5E68DE147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МАТ 2022-2023'!$A$37:$A$66</c:f>
              <c:strCache>
                <c:ptCount val="30"/>
                <c:pt idx="0">
                  <c:v>МБОУ ОСОШ № 2 г.Уссурийска</c:v>
                </c:pt>
                <c:pt idx="1">
                  <c:v>МБОУ "ОБШ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пос.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«Синельниковская СОШ Октябрьского МР»</c:v>
                </c:pt>
                <c:pt idx="12">
                  <c:v>МБОУ «СОШ № 19 г. Владивостока»</c:v>
                </c:pt>
                <c:pt idx="13">
                  <c:v>МБОУ «СОШ № 44 г. Владивостока»</c:v>
                </c:pt>
                <c:pt idx="14">
                  <c:v>МОБУ «СОШ с.Малиново» Дальнереченского МР</c:v>
                </c:pt>
                <c:pt idx="15">
                  <c:v>МОБУ «СОШ № 2" Пожарского МР</c:v>
                </c:pt>
                <c:pt idx="16">
                  <c:v>МБОУ «СОШ № 24" НГО</c:v>
                </c:pt>
                <c:pt idx="17">
                  <c:v>МБОУ  "СОШ №2" с. Новосысоевка</c:v>
                </c:pt>
                <c:pt idx="18">
                  <c:v>МОБУ «СОШ с.Веденка» Дальнереченского МР</c:v>
                </c:pt>
                <c:pt idx="19">
                  <c:v>МКОУ «СОШ пгт Посьет Хасанского МР»</c:v>
                </c:pt>
                <c:pt idx="20">
                  <c:v>МБОУ «СОШ № 46 г. Владивостока»</c:v>
                </c:pt>
                <c:pt idx="21">
                  <c:v>МБОУ «СОШ № 71 г. Владивостока»</c:v>
                </c:pt>
                <c:pt idx="22">
                  <c:v>МБОУ «СОШ № 43 г. Владивостока»</c:v>
                </c:pt>
                <c:pt idx="23">
                  <c:v>МБОУ «СОШ № 63 г. Владивостока»</c:v>
                </c:pt>
                <c:pt idx="24">
                  <c:v>МБОУ «СОШ п. Горные Ключи Кировского МР»</c:v>
                </c:pt>
                <c:pt idx="25">
                  <c:v>МБОУ "Сергеевская СОШ Пограничного МР"</c:v>
                </c:pt>
                <c:pt idx="26">
                  <c:v>МБОУ "СОШ № 1 "Полюс" НГО</c:v>
                </c:pt>
                <c:pt idx="27">
                  <c:v>МКОУ "СОШ № 2" с. Камень-Рыболов</c:v>
                </c:pt>
                <c:pt idx="28">
                  <c:v>МБОУ «СОШ № 253 городского округа ЗАТО Фокино (п.Дунай) имени Т.И. Островской»</c:v>
                </c:pt>
                <c:pt idx="29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МАТ 2022-2023'!$B$37:$B$66</c:f>
              <c:numCache>
                <c:formatCode>General</c:formatCode>
                <c:ptCount val="30"/>
                <c:pt idx="0">
                  <c:v>0</c:v>
                </c:pt>
                <c:pt idx="1">
                  <c:v>20</c:v>
                </c:pt>
                <c:pt idx="2">
                  <c:v>22.45</c:v>
                </c:pt>
                <c:pt idx="3">
                  <c:v>0</c:v>
                </c:pt>
                <c:pt idx="4">
                  <c:v>7.69</c:v>
                </c:pt>
                <c:pt idx="5">
                  <c:v>7.5</c:v>
                </c:pt>
                <c:pt idx="6">
                  <c:v>25</c:v>
                </c:pt>
                <c:pt idx="7">
                  <c:v>0</c:v>
                </c:pt>
                <c:pt idx="8">
                  <c:v>43.24</c:v>
                </c:pt>
                <c:pt idx="9">
                  <c:v>0</c:v>
                </c:pt>
                <c:pt idx="10">
                  <c:v>12.9</c:v>
                </c:pt>
                <c:pt idx="11">
                  <c:v>0</c:v>
                </c:pt>
                <c:pt idx="12">
                  <c:v>8.89</c:v>
                </c:pt>
                <c:pt idx="13">
                  <c:v>11.11</c:v>
                </c:pt>
                <c:pt idx="14">
                  <c:v>33.33</c:v>
                </c:pt>
                <c:pt idx="15">
                  <c:v>23.26</c:v>
                </c:pt>
                <c:pt idx="16">
                  <c:v>9.3800000000000008</c:v>
                </c:pt>
                <c:pt idx="17">
                  <c:v>22.22</c:v>
                </c:pt>
                <c:pt idx="18">
                  <c:v>33.33</c:v>
                </c:pt>
                <c:pt idx="19">
                  <c:v>30</c:v>
                </c:pt>
                <c:pt idx="20">
                  <c:v>15.38</c:v>
                </c:pt>
                <c:pt idx="21">
                  <c:v>22.58</c:v>
                </c:pt>
                <c:pt idx="22">
                  <c:v>17.14</c:v>
                </c:pt>
                <c:pt idx="23">
                  <c:v>0</c:v>
                </c:pt>
                <c:pt idx="24">
                  <c:v>13.89</c:v>
                </c:pt>
                <c:pt idx="25">
                  <c:v>0</c:v>
                </c:pt>
                <c:pt idx="26">
                  <c:v>0</c:v>
                </c:pt>
                <c:pt idx="27">
                  <c:v>23.81</c:v>
                </c:pt>
                <c:pt idx="28">
                  <c:v>18.75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82-4EAD-85AE-5E68DE1472FE}"/>
            </c:ext>
          </c:extLst>
        </c:ser>
        <c:ser>
          <c:idx val="1"/>
          <c:order val="1"/>
          <c:tx>
            <c:strRef>
              <c:f>'ВПР МАТ 2022-2023'!$C$36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E82-4EAD-85AE-5E68DE1472FE}"/>
                </c:ext>
              </c:extLst>
            </c:dLbl>
            <c:dLbl>
              <c:idx val="4"/>
              <c:layout>
                <c:manualLayout>
                  <c:x val="3.6036036036036036E-2"/>
                  <c:y val="-4.629447360746743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8224695283518811E-2"/>
                      <c:h val="5.11574074074073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1-8E82-4EAD-85AE-5E68DE1472FE}"/>
                </c:ext>
              </c:extLst>
            </c:dLbl>
            <c:dLbl>
              <c:idx val="6"/>
              <c:layout>
                <c:manualLayout>
                  <c:x val="-1.0598834128245971E-2"/>
                  <c:y val="-8.487556272013328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E82-4EAD-85AE-5E68DE1472FE}"/>
                </c:ext>
              </c:extLst>
            </c:dLbl>
            <c:dLbl>
              <c:idx val="9"/>
              <c:layout>
                <c:manualLayout>
                  <c:x val="1.4838367779544172E-2"/>
                  <c:y val="-4.629629629629714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E82-4EAD-85AE-5E68DE1472FE}"/>
                </c:ext>
              </c:extLst>
            </c:dLbl>
            <c:dLbl>
              <c:idx val="15"/>
              <c:layout>
                <c:manualLayout>
                  <c:x val="-1.271860095389522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E82-4EAD-85AE-5E68DE1472FE}"/>
                </c:ext>
              </c:extLst>
            </c:dLbl>
            <c:dLbl>
              <c:idx val="23"/>
              <c:layout>
                <c:manualLayout>
                  <c:x val="-1.4838367779544328E-2"/>
                  <c:y val="-4.629629629629629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E82-4EAD-85AE-5E68DE1472FE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E82-4EAD-85AE-5E68DE1472FE}"/>
                </c:ext>
              </c:extLst>
            </c:dLbl>
            <c:dLbl>
              <c:idx val="26"/>
              <c:layout>
                <c:manualLayout>
                  <c:x val="-1.9077901430842606E-2"/>
                  <c:y val="1.8226888305628463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796502384737677E-2"/>
                      <c:h val="6.178258967629045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8E82-4EAD-85AE-5E68DE147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МАТ 2022-2023'!$A$37:$A$66</c:f>
              <c:strCache>
                <c:ptCount val="30"/>
                <c:pt idx="0">
                  <c:v>МБОУ ОСОШ № 2 г.Уссурийска</c:v>
                </c:pt>
                <c:pt idx="1">
                  <c:v>МБОУ "ОБШ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пос.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«Синельниковская СОШ Октябрьского МР»</c:v>
                </c:pt>
                <c:pt idx="12">
                  <c:v>МБОУ «СОШ № 19 г. Владивостока»</c:v>
                </c:pt>
                <c:pt idx="13">
                  <c:v>МБОУ «СОШ № 44 г. Владивостока»</c:v>
                </c:pt>
                <c:pt idx="14">
                  <c:v>МОБУ «СОШ с.Малиново» Дальнереченского МР</c:v>
                </c:pt>
                <c:pt idx="15">
                  <c:v>МОБУ «СОШ № 2" Пожарского МР</c:v>
                </c:pt>
                <c:pt idx="16">
                  <c:v>МБОУ «СОШ № 24" НГО</c:v>
                </c:pt>
                <c:pt idx="17">
                  <c:v>МБОУ  "СОШ №2" с. Новосысоевка</c:v>
                </c:pt>
                <c:pt idx="18">
                  <c:v>МОБУ «СОШ с.Веденка» Дальнереченского МР</c:v>
                </c:pt>
                <c:pt idx="19">
                  <c:v>МКОУ «СОШ пгт Посьет Хасанского МР»</c:v>
                </c:pt>
                <c:pt idx="20">
                  <c:v>МБОУ «СОШ № 46 г. Владивостока»</c:v>
                </c:pt>
                <c:pt idx="21">
                  <c:v>МБОУ «СОШ № 71 г. Владивостока»</c:v>
                </c:pt>
                <c:pt idx="22">
                  <c:v>МБОУ «СОШ № 43 г. Владивостока»</c:v>
                </c:pt>
                <c:pt idx="23">
                  <c:v>МБОУ «СОШ № 63 г. Владивостока»</c:v>
                </c:pt>
                <c:pt idx="24">
                  <c:v>МБОУ «СОШ п. Горные Ключи Кировского МР»</c:v>
                </c:pt>
                <c:pt idx="25">
                  <c:v>МБОУ "Сергеевская СОШ Пограничного МР"</c:v>
                </c:pt>
                <c:pt idx="26">
                  <c:v>МБОУ "СОШ № 1 "Полюс" НГО</c:v>
                </c:pt>
                <c:pt idx="27">
                  <c:v>МКОУ "СОШ № 2" с. Камень-Рыболов</c:v>
                </c:pt>
                <c:pt idx="28">
                  <c:v>МБОУ «СОШ № 253 городского округа ЗАТО Фокино (п.Дунай) имени Т.И. Островской»</c:v>
                </c:pt>
                <c:pt idx="29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МАТ 2022-2023'!$C$37:$C$66</c:f>
              <c:numCache>
                <c:formatCode>General</c:formatCode>
                <c:ptCount val="30"/>
                <c:pt idx="0">
                  <c:v>0</c:v>
                </c:pt>
                <c:pt idx="1">
                  <c:v>14.29</c:v>
                </c:pt>
                <c:pt idx="2">
                  <c:v>21.28</c:v>
                </c:pt>
                <c:pt idx="3">
                  <c:v>33.33</c:v>
                </c:pt>
                <c:pt idx="4">
                  <c:v>72.73</c:v>
                </c:pt>
                <c:pt idx="5">
                  <c:v>34.880000000000003</c:v>
                </c:pt>
                <c:pt idx="6">
                  <c:v>33.33</c:v>
                </c:pt>
                <c:pt idx="7">
                  <c:v>10</c:v>
                </c:pt>
                <c:pt idx="8">
                  <c:v>30.95</c:v>
                </c:pt>
                <c:pt idx="9">
                  <c:v>15.79</c:v>
                </c:pt>
                <c:pt idx="10">
                  <c:v>18.420000000000002</c:v>
                </c:pt>
                <c:pt idx="11">
                  <c:v>10</c:v>
                </c:pt>
                <c:pt idx="12">
                  <c:v>4.6500000000000004</c:v>
                </c:pt>
                <c:pt idx="13">
                  <c:v>3.03</c:v>
                </c:pt>
                <c:pt idx="14">
                  <c:v>33.33</c:v>
                </c:pt>
                <c:pt idx="15">
                  <c:v>27.87</c:v>
                </c:pt>
                <c:pt idx="16">
                  <c:v>27.87</c:v>
                </c:pt>
                <c:pt idx="17">
                  <c:v>11.11</c:v>
                </c:pt>
                <c:pt idx="18">
                  <c:v>58.82</c:v>
                </c:pt>
                <c:pt idx="19">
                  <c:v>30.77</c:v>
                </c:pt>
                <c:pt idx="20">
                  <c:v>18.18</c:v>
                </c:pt>
                <c:pt idx="21">
                  <c:v>14.29</c:v>
                </c:pt>
                <c:pt idx="22">
                  <c:v>16.670000000000002</c:v>
                </c:pt>
                <c:pt idx="23">
                  <c:v>5.56</c:v>
                </c:pt>
                <c:pt idx="24">
                  <c:v>14.89</c:v>
                </c:pt>
                <c:pt idx="25">
                  <c:v>0</c:v>
                </c:pt>
                <c:pt idx="26">
                  <c:v>16</c:v>
                </c:pt>
                <c:pt idx="27">
                  <c:v>38.71</c:v>
                </c:pt>
                <c:pt idx="28">
                  <c:v>11.63</c:v>
                </c:pt>
                <c:pt idx="29">
                  <c:v>13.33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82-4EAD-85AE-5E68DE1472FE}"/>
            </c:ext>
          </c:extLst>
        </c:ser>
        <c:ser>
          <c:idx val="2"/>
          <c:order val="2"/>
          <c:tx>
            <c:strRef>
              <c:f>'ВПР МАТ 2022-2023'!$D$36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82-4EAD-85AE-5E68DE1472FE}"/>
                </c:ext>
              </c:extLst>
            </c:dLbl>
            <c:dLbl>
              <c:idx val="3"/>
              <c:layout>
                <c:manualLayout>
                  <c:x val="5.7233704292527665E-2"/>
                  <c:y val="-4.629629629629629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82-4EAD-85AE-5E68DE1472FE}"/>
                </c:ext>
              </c:extLst>
            </c:dLbl>
            <c:dLbl>
              <c:idx val="9"/>
              <c:layout>
                <c:manualLayout>
                  <c:x val="2.1197668256491709E-2"/>
                  <c:y val="-8.487556272013328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E82-4EAD-85AE-5E68DE1472FE}"/>
                </c:ext>
              </c:extLst>
            </c:dLbl>
            <c:dLbl>
              <c:idx val="12"/>
              <c:layout>
                <c:manualLayout>
                  <c:x val="1.483836777954425E-2"/>
                  <c:y val="-4.629629629629629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E82-4EAD-85AE-5E68DE1472FE}"/>
                </c:ext>
              </c:extLst>
            </c:dLbl>
            <c:dLbl>
              <c:idx val="13"/>
              <c:layout>
                <c:manualLayout>
                  <c:x val="1.9077901430842606E-2"/>
                  <c:y val="-8.487556272013328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E82-4EAD-85AE-5E68DE1472FE}"/>
                </c:ext>
              </c:extLst>
            </c:dLbl>
            <c:dLbl>
              <c:idx val="15"/>
              <c:layout>
                <c:manualLayout>
                  <c:x val="6.3593004769475362E-3"/>
                  <c:y val="-4.629629629629629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E82-4EAD-85AE-5E68DE1472FE}"/>
                </c:ext>
              </c:extLst>
            </c:dLbl>
            <c:dLbl>
              <c:idx val="22"/>
              <c:layout>
                <c:manualLayout>
                  <c:x val="1.907790143084253E-2"/>
                  <c:y val="-4.629629629629629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8E82-4EAD-85AE-5E68DE1472FE}"/>
                </c:ext>
              </c:extLst>
            </c:dLbl>
            <c:dLbl>
              <c:idx val="23"/>
              <c:layout>
                <c:manualLayout>
                  <c:x val="8.4790673025966368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E82-4EAD-85AE-5E68DE1472FE}"/>
                </c:ext>
              </c:extLst>
            </c:dLbl>
            <c:dLbl>
              <c:idx val="28"/>
              <c:layout>
                <c:manualLayout>
                  <c:x val="6.3593004769474581E-3"/>
                  <c:y val="-4.629629629629629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E82-4EAD-85AE-5E68DE1472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МАТ 2022-2023'!$A$37:$A$66</c:f>
              <c:strCache>
                <c:ptCount val="30"/>
                <c:pt idx="0">
                  <c:v>МБОУ ОСОШ № 2 г.Уссурийска</c:v>
                </c:pt>
                <c:pt idx="1">
                  <c:v>МБОУ "ОБШ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пос.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«Синельниковская СОШ Октябрьского МР»</c:v>
                </c:pt>
                <c:pt idx="12">
                  <c:v>МБОУ «СОШ № 19 г. Владивостока»</c:v>
                </c:pt>
                <c:pt idx="13">
                  <c:v>МБОУ «СОШ № 44 г. Владивостока»</c:v>
                </c:pt>
                <c:pt idx="14">
                  <c:v>МОБУ «СОШ с.Малиново» Дальнереченского МР</c:v>
                </c:pt>
                <c:pt idx="15">
                  <c:v>МОБУ «СОШ № 2" Пожарского МР</c:v>
                </c:pt>
                <c:pt idx="16">
                  <c:v>МБОУ «СОШ № 24" НГО</c:v>
                </c:pt>
                <c:pt idx="17">
                  <c:v>МБОУ  "СОШ №2" с. Новосысоевка</c:v>
                </c:pt>
                <c:pt idx="18">
                  <c:v>МОБУ «СОШ с.Веденка» Дальнереченского МР</c:v>
                </c:pt>
                <c:pt idx="19">
                  <c:v>МКОУ «СОШ пгт Посьет Хасанского МР»</c:v>
                </c:pt>
                <c:pt idx="20">
                  <c:v>МБОУ «СОШ № 46 г. Владивостока»</c:v>
                </c:pt>
                <c:pt idx="21">
                  <c:v>МБОУ «СОШ № 71 г. Владивостока»</c:v>
                </c:pt>
                <c:pt idx="22">
                  <c:v>МБОУ «СОШ № 43 г. Владивостока»</c:v>
                </c:pt>
                <c:pt idx="23">
                  <c:v>МБОУ «СОШ № 63 г. Владивостока»</c:v>
                </c:pt>
                <c:pt idx="24">
                  <c:v>МБОУ «СОШ п. Горные Ключи Кировского МР»</c:v>
                </c:pt>
                <c:pt idx="25">
                  <c:v>МБОУ "Сергеевская СОШ Пограничного МР"</c:v>
                </c:pt>
                <c:pt idx="26">
                  <c:v>МБОУ "СОШ № 1 "Полюс" НГО</c:v>
                </c:pt>
                <c:pt idx="27">
                  <c:v>МКОУ "СОШ № 2" с. Камень-Рыболов</c:v>
                </c:pt>
                <c:pt idx="28">
                  <c:v>МБОУ «СОШ № 253 городского округа ЗАТО Фокино (п.Дунай) имени Т.И. Островской»</c:v>
                </c:pt>
                <c:pt idx="29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МАТ 2022-2023'!$D$37:$D$66</c:f>
              <c:numCache>
                <c:formatCode>General</c:formatCode>
                <c:ptCount val="30"/>
                <c:pt idx="0">
                  <c:v>0</c:v>
                </c:pt>
                <c:pt idx="1">
                  <c:v>20</c:v>
                </c:pt>
                <c:pt idx="2">
                  <c:v>20.69</c:v>
                </c:pt>
                <c:pt idx="3">
                  <c:v>38.46</c:v>
                </c:pt>
                <c:pt idx="4">
                  <c:v>16.670000000000002</c:v>
                </c:pt>
                <c:pt idx="5">
                  <c:v>4.84</c:v>
                </c:pt>
                <c:pt idx="6">
                  <c:v>8.33</c:v>
                </c:pt>
                <c:pt idx="7">
                  <c:v>19.05</c:v>
                </c:pt>
                <c:pt idx="8">
                  <c:v>9.84</c:v>
                </c:pt>
                <c:pt idx="9">
                  <c:v>13.04</c:v>
                </c:pt>
                <c:pt idx="10">
                  <c:v>17.5</c:v>
                </c:pt>
                <c:pt idx="11">
                  <c:v>16.670000000000002</c:v>
                </c:pt>
                <c:pt idx="12">
                  <c:v>2.2200000000000002</c:v>
                </c:pt>
                <c:pt idx="13">
                  <c:v>5.26</c:v>
                </c:pt>
                <c:pt idx="14">
                  <c:v>0</c:v>
                </c:pt>
                <c:pt idx="15">
                  <c:v>4.4400000000000004</c:v>
                </c:pt>
                <c:pt idx="16">
                  <c:v>10.77</c:v>
                </c:pt>
                <c:pt idx="17">
                  <c:v>7.14</c:v>
                </c:pt>
                <c:pt idx="18">
                  <c:v>33.33</c:v>
                </c:pt>
                <c:pt idx="19">
                  <c:v>33.33</c:v>
                </c:pt>
                <c:pt idx="20">
                  <c:v>25</c:v>
                </c:pt>
                <c:pt idx="21">
                  <c:v>6.45</c:v>
                </c:pt>
                <c:pt idx="22">
                  <c:v>16.28</c:v>
                </c:pt>
                <c:pt idx="23">
                  <c:v>5.77</c:v>
                </c:pt>
                <c:pt idx="24">
                  <c:v>13.51</c:v>
                </c:pt>
                <c:pt idx="25">
                  <c:v>30.43</c:v>
                </c:pt>
                <c:pt idx="26">
                  <c:v>16.670000000000002</c:v>
                </c:pt>
                <c:pt idx="27">
                  <c:v>20</c:v>
                </c:pt>
                <c:pt idx="28">
                  <c:v>11.9</c:v>
                </c:pt>
                <c:pt idx="29">
                  <c:v>13.33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82-4EAD-85AE-5E68DE1472F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78522095"/>
        <c:axId val="704884735"/>
      </c:barChart>
      <c:catAx>
        <c:axId val="7785220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4884735"/>
        <c:crosses val="autoZero"/>
        <c:auto val="1"/>
        <c:lblAlgn val="ctr"/>
        <c:lblOffset val="100"/>
        <c:noMultiLvlLbl val="0"/>
      </c:catAx>
      <c:valAx>
        <c:axId val="704884735"/>
        <c:scaling>
          <c:orientation val="minMax"/>
          <c:max val="100"/>
        </c:scaling>
        <c:delete val="0"/>
        <c:axPos val="b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78522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57150">
      <a:solidFill>
        <a:srgbClr val="138189"/>
      </a:solidFill>
    </a:ln>
    <a:effectLst/>
  </c:spPr>
  <c:txPr>
    <a:bodyPr/>
    <a:lstStyle/>
    <a:p>
      <a:pPr>
        <a:defRPr sz="1400">
          <a:solidFill>
            <a:srgbClr val="16161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Доля оценки "3" за три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'ВПР МАТ 2022-2023'!$G$36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5437206153533901E-2"/>
                  <c:y val="-1.198955115337293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189-4C47-BCB0-FFCCDABB09E8}"/>
                </c:ext>
              </c:extLst>
            </c:dLbl>
            <c:dLbl>
              <c:idx val="2"/>
              <c:layout>
                <c:manualLayout>
                  <c:x val="8.4790687178446338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89-4C47-BCB0-FFCCDABB09E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189-4C47-BCB0-FFCCDABB09E8}"/>
                </c:ext>
              </c:extLst>
            </c:dLbl>
            <c:dLbl>
              <c:idx val="4"/>
              <c:layout>
                <c:manualLayout>
                  <c:x val="-2.7556973332995061E-2"/>
                  <c:y val="-3.99651705112426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89-4C47-BCB0-FFCCDABB09E8}"/>
                </c:ext>
              </c:extLst>
            </c:dLbl>
            <c:dLbl>
              <c:idx val="6"/>
              <c:layout>
                <c:manualLayout>
                  <c:x val="-2.543720615353390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89-4C47-BCB0-FFCCDABB09E8}"/>
                </c:ext>
              </c:extLst>
            </c:dLbl>
            <c:dLbl>
              <c:idx val="7"/>
              <c:layout>
                <c:manualLayout>
                  <c:x val="1.0598835897305793E-2"/>
                  <c:y val="-7.326863286511239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89-4C47-BCB0-FFCCDABB09E8}"/>
                </c:ext>
              </c:extLst>
            </c:dLbl>
            <c:dLbl>
              <c:idx val="8"/>
              <c:layout>
                <c:manualLayout>
                  <c:x val="-1.059883589730587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189-4C47-BCB0-FFCCDABB09E8}"/>
                </c:ext>
              </c:extLst>
            </c:dLbl>
            <c:dLbl>
              <c:idx val="10"/>
              <c:layout>
                <c:manualLayout>
                  <c:x val="2.5437206153533825E-2"/>
                  <c:y val="-3.99651705112426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89-4C47-BCB0-FFCCDABB09E8}"/>
                </c:ext>
              </c:extLst>
            </c:dLbl>
            <c:dLbl>
              <c:idx val="13"/>
              <c:layout>
                <c:manualLayout>
                  <c:x val="-2.119767179461158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189-4C47-BCB0-FFCCDABB09E8}"/>
                </c:ext>
              </c:extLst>
            </c:dLbl>
            <c:dLbl>
              <c:idx val="14"/>
              <c:layout>
                <c:manualLayout>
                  <c:x val="-4.6634877948145491E-2"/>
                  <c:y val="-3.996517051124337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189-4C47-BCB0-FFCCDABB09E8}"/>
                </c:ext>
              </c:extLst>
            </c:dLbl>
            <c:dLbl>
              <c:idx val="15"/>
              <c:layout>
                <c:manualLayout>
                  <c:x val="-2.755697333299506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189-4C47-BCB0-FFCCDABB09E8}"/>
                </c:ext>
              </c:extLst>
            </c:dLbl>
            <c:dLbl>
              <c:idx val="16"/>
              <c:layout>
                <c:manualLayout>
                  <c:x val="1.9077904615150427E-2"/>
                  <c:y val="-3.996517051124337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189-4C47-BCB0-FFCCDABB09E8}"/>
                </c:ext>
              </c:extLst>
            </c:dLbl>
            <c:dLbl>
              <c:idx val="18"/>
              <c:layout>
                <c:manualLayout>
                  <c:x val="8.2670919998985182E-2"/>
                  <c:y val="-1.998258525562132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58400487112483E-2"/>
                      <c:h val="4.81580304660473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B189-4C47-BCB0-FFCCDABB09E8}"/>
                </c:ext>
              </c:extLst>
            </c:dLbl>
            <c:dLbl>
              <c:idx val="19"/>
              <c:layout>
                <c:manualLayout>
                  <c:x val="-3.6036042050839774E-2"/>
                  <c:y val="-3.996517051124337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189-4C47-BCB0-FFCCDABB09E8}"/>
                </c:ext>
              </c:extLst>
            </c:dLbl>
            <c:dLbl>
              <c:idx val="21"/>
              <c:layout>
                <c:manualLayout>
                  <c:x val="2.119767179461158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189-4C47-BCB0-FFCCDABB09E8}"/>
                </c:ext>
              </c:extLst>
            </c:dLbl>
            <c:dLbl>
              <c:idx val="22"/>
              <c:layout>
                <c:manualLayout>
                  <c:x val="-2.1197671794611586E-2"/>
                  <c:y val="-3.663431643255619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189-4C47-BCB0-FFCCDABB09E8}"/>
                </c:ext>
              </c:extLst>
            </c:dLbl>
            <c:dLbl>
              <c:idx val="26"/>
              <c:layout>
                <c:manualLayout>
                  <c:x val="-5.299417948652896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189-4C47-BCB0-FFCCDABB09E8}"/>
                </c:ext>
              </c:extLst>
            </c:dLbl>
            <c:dLbl>
              <c:idx val="27"/>
              <c:layout>
                <c:manualLayout>
                  <c:x val="-4.875464512760672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189-4C47-BCB0-FFCCDABB09E8}"/>
                </c:ext>
              </c:extLst>
            </c:dLbl>
            <c:dLbl>
              <c:idx val="28"/>
              <c:layout>
                <c:manualLayout>
                  <c:x val="2.5437206153533901E-2"/>
                  <c:y val="-1.8317158216278098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189-4C47-BCB0-FFCCDABB09E8}"/>
                </c:ext>
              </c:extLst>
            </c:dLbl>
            <c:dLbl>
              <c:idx val="29"/>
              <c:layout>
                <c:manualLayout>
                  <c:x val="-1.695813743568934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189-4C47-BCB0-FFCCDABB09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МАТ 2022-2023'!$F$37:$F$66</c:f>
              <c:strCache>
                <c:ptCount val="30"/>
                <c:pt idx="0">
                  <c:v>МБОУ ОСОШ № 2 г.Уссурийска</c:v>
                </c:pt>
                <c:pt idx="1">
                  <c:v>МБОУ "ОБШ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пос.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«Синельниковская СОШ Октябрьского МР»</c:v>
                </c:pt>
                <c:pt idx="12">
                  <c:v>МБОУ «СОШ № 19 г. Владивостока»</c:v>
                </c:pt>
                <c:pt idx="13">
                  <c:v>МБОУ «СОШ № 44 г. Владивостока»</c:v>
                </c:pt>
                <c:pt idx="14">
                  <c:v>МОБУ «СОШ с.Малиново» Дальнереченского МР</c:v>
                </c:pt>
                <c:pt idx="15">
                  <c:v>МОБУ «СОШ № 2" Пожарского МР</c:v>
                </c:pt>
                <c:pt idx="16">
                  <c:v>МБОУ «СОШ № 24" НГО</c:v>
                </c:pt>
                <c:pt idx="17">
                  <c:v>МБОУ  "СОШ №2" с. Новосысоевка</c:v>
                </c:pt>
                <c:pt idx="18">
                  <c:v>МОБУ «СОШ с.Веденка» Дальнереченского МР</c:v>
                </c:pt>
                <c:pt idx="19">
                  <c:v>МКОУ «СОШ пгт Посьет Хасанского МР»</c:v>
                </c:pt>
                <c:pt idx="20">
                  <c:v>МБОУ «СОШ № 46 г. Владивостока»</c:v>
                </c:pt>
                <c:pt idx="21">
                  <c:v>МБОУ «СОШ № 71 г. Владивостока»</c:v>
                </c:pt>
                <c:pt idx="22">
                  <c:v>МБОУ «СОШ № 43 г. Владивостока»</c:v>
                </c:pt>
                <c:pt idx="23">
                  <c:v>МБОУ «СОШ № 63 г. Владивостока»</c:v>
                </c:pt>
                <c:pt idx="24">
                  <c:v>МБОУ «СОШ п. Горные Ключи Кировского МР»</c:v>
                </c:pt>
                <c:pt idx="25">
                  <c:v>МБОУ "Сергеевская СОШ Пограничного МР"</c:v>
                </c:pt>
                <c:pt idx="26">
                  <c:v>МБОУ "СОШ № 1 "Полюс" НГО</c:v>
                </c:pt>
                <c:pt idx="27">
                  <c:v>МКОУ "СОШ № 2" с. Камень-Рыболов</c:v>
                </c:pt>
                <c:pt idx="28">
                  <c:v>МБОУ «СОШ № 253 городского округа ЗАТО Фокино (п.Дунай) имени Т.И. Островской»</c:v>
                </c:pt>
                <c:pt idx="29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МАТ 2022-2023'!$G$37:$G$66</c:f>
              <c:numCache>
                <c:formatCode>General</c:formatCode>
                <c:ptCount val="30"/>
                <c:pt idx="0">
                  <c:v>96.15</c:v>
                </c:pt>
                <c:pt idx="1">
                  <c:v>60</c:v>
                </c:pt>
                <c:pt idx="2">
                  <c:v>63.27</c:v>
                </c:pt>
                <c:pt idx="3">
                  <c:v>0</c:v>
                </c:pt>
                <c:pt idx="4">
                  <c:v>69.23</c:v>
                </c:pt>
                <c:pt idx="5">
                  <c:v>77.5</c:v>
                </c:pt>
                <c:pt idx="6">
                  <c:v>75</c:v>
                </c:pt>
                <c:pt idx="7">
                  <c:v>91.67</c:v>
                </c:pt>
                <c:pt idx="8">
                  <c:v>48.65</c:v>
                </c:pt>
                <c:pt idx="9">
                  <c:v>73.33</c:v>
                </c:pt>
                <c:pt idx="10">
                  <c:v>77.42</c:v>
                </c:pt>
                <c:pt idx="11">
                  <c:v>60</c:v>
                </c:pt>
                <c:pt idx="12">
                  <c:v>84.44</c:v>
                </c:pt>
                <c:pt idx="13">
                  <c:v>65.08</c:v>
                </c:pt>
                <c:pt idx="14">
                  <c:v>44.44</c:v>
                </c:pt>
                <c:pt idx="15">
                  <c:v>69.77</c:v>
                </c:pt>
                <c:pt idx="16">
                  <c:v>62.5</c:v>
                </c:pt>
                <c:pt idx="17">
                  <c:v>33.33</c:v>
                </c:pt>
                <c:pt idx="18">
                  <c:v>53.33</c:v>
                </c:pt>
                <c:pt idx="19">
                  <c:v>70</c:v>
                </c:pt>
                <c:pt idx="20">
                  <c:v>69.23</c:v>
                </c:pt>
                <c:pt idx="21">
                  <c:v>74.19</c:v>
                </c:pt>
                <c:pt idx="22">
                  <c:v>77.14</c:v>
                </c:pt>
                <c:pt idx="23">
                  <c:v>100</c:v>
                </c:pt>
                <c:pt idx="24">
                  <c:v>47.22</c:v>
                </c:pt>
                <c:pt idx="25">
                  <c:v>96.3</c:v>
                </c:pt>
                <c:pt idx="26">
                  <c:v>100</c:v>
                </c:pt>
                <c:pt idx="27">
                  <c:v>76.19</c:v>
                </c:pt>
                <c:pt idx="28">
                  <c:v>71.88</c:v>
                </c:pt>
                <c:pt idx="29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189-4C47-BCB0-FFCCDABB09E8}"/>
            </c:ext>
          </c:extLst>
        </c:ser>
        <c:ser>
          <c:idx val="1"/>
          <c:order val="1"/>
          <c:tx>
            <c:strRef>
              <c:f>'ВПР МАТ 2022-2023'!$H$36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9676740512456296E-2"/>
                  <c:y val="-3.99651705112426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189-4C47-BCB0-FFCCDABB09E8}"/>
                </c:ext>
              </c:extLst>
            </c:dLbl>
            <c:dLbl>
              <c:idx val="6"/>
              <c:layout>
                <c:manualLayout>
                  <c:x val="-2.119767179461158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189-4C47-BCB0-FFCCDABB09E8}"/>
                </c:ext>
              </c:extLst>
            </c:dLbl>
            <c:dLbl>
              <c:idx val="9"/>
              <c:layout>
                <c:manualLayout>
                  <c:x val="1.483837025622811E-2"/>
                  <c:y val="-7.326863286511239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189-4C47-BCB0-FFCCDABB09E8}"/>
                </c:ext>
              </c:extLst>
            </c:dLbl>
            <c:dLbl>
              <c:idx val="10"/>
              <c:layout>
                <c:manualLayout>
                  <c:x val="-2.119767179461166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189-4C47-BCB0-FFCCDABB09E8}"/>
                </c:ext>
              </c:extLst>
            </c:dLbl>
            <c:dLbl>
              <c:idx val="13"/>
              <c:layout>
                <c:manualLayout>
                  <c:x val="-4.4515110768684328E-2"/>
                  <c:y val="-3.996517051124337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189-4C47-BCB0-FFCCDABB09E8}"/>
                </c:ext>
              </c:extLst>
            </c:dLbl>
            <c:dLbl>
              <c:idx val="15"/>
              <c:layout>
                <c:manualLayout>
                  <c:x val="1.695813743568919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189-4C47-BCB0-FFCCDABB09E8}"/>
                </c:ext>
              </c:extLst>
            </c:dLbl>
            <c:dLbl>
              <c:idx val="17"/>
              <c:layout>
                <c:manualLayout>
                  <c:x val="-4.027557640976200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189-4C47-BCB0-FFCCDABB09E8}"/>
                </c:ext>
              </c:extLst>
            </c:dLbl>
            <c:dLbl>
              <c:idx val="19"/>
              <c:layout>
                <c:manualLayout>
                  <c:x val="2.5437206153533825E-2"/>
                  <c:y val="-7.326863286511239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189-4C47-BCB0-FFCCDABB09E8}"/>
                </c:ext>
              </c:extLst>
            </c:dLbl>
            <c:dLbl>
              <c:idx val="20"/>
              <c:layout>
                <c:manualLayout>
                  <c:x val="-3.603604205083977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189-4C47-BCB0-FFCCDABB09E8}"/>
                </c:ext>
              </c:extLst>
            </c:dLbl>
            <c:dLbl>
              <c:idx val="22"/>
              <c:layout>
                <c:manualLayout>
                  <c:x val="-3.8155809230300777E-2"/>
                  <c:y val="-7.993034102248528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B189-4C47-BCB0-FFCCDABB09E8}"/>
                </c:ext>
              </c:extLst>
            </c:dLbl>
            <c:dLbl>
              <c:idx val="25"/>
              <c:layout>
                <c:manualLayout>
                  <c:x val="-2.967674051245622E-2"/>
                  <c:y val="-3.663431643255619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189-4C47-BCB0-FFCCDABB09E8}"/>
                </c:ext>
              </c:extLst>
            </c:dLbl>
            <c:dLbl>
              <c:idx val="27"/>
              <c:layout>
                <c:manualLayout>
                  <c:x val="2.119767179461150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B189-4C47-BCB0-FFCCDABB09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МАТ 2022-2023'!$F$37:$F$66</c:f>
              <c:strCache>
                <c:ptCount val="30"/>
                <c:pt idx="0">
                  <c:v>МБОУ ОСОШ № 2 г.Уссурийска</c:v>
                </c:pt>
                <c:pt idx="1">
                  <c:v>МБОУ "ОБШ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пос.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«Синельниковская СОШ Октябрьского МР»</c:v>
                </c:pt>
                <c:pt idx="12">
                  <c:v>МБОУ «СОШ № 19 г. Владивостока»</c:v>
                </c:pt>
                <c:pt idx="13">
                  <c:v>МБОУ «СОШ № 44 г. Владивостока»</c:v>
                </c:pt>
                <c:pt idx="14">
                  <c:v>МОБУ «СОШ с.Малиново» Дальнереченского МР</c:v>
                </c:pt>
                <c:pt idx="15">
                  <c:v>МОБУ «СОШ № 2" Пожарского МР</c:v>
                </c:pt>
                <c:pt idx="16">
                  <c:v>МБОУ «СОШ № 24" НГО</c:v>
                </c:pt>
                <c:pt idx="17">
                  <c:v>МБОУ  "СОШ №2" с. Новосысоевка</c:v>
                </c:pt>
                <c:pt idx="18">
                  <c:v>МОБУ «СОШ с.Веденка» Дальнереченского МР</c:v>
                </c:pt>
                <c:pt idx="19">
                  <c:v>МКОУ «СОШ пгт Посьет Хасанского МР»</c:v>
                </c:pt>
                <c:pt idx="20">
                  <c:v>МБОУ «СОШ № 46 г. Владивостока»</c:v>
                </c:pt>
                <c:pt idx="21">
                  <c:v>МБОУ «СОШ № 71 г. Владивостока»</c:v>
                </c:pt>
                <c:pt idx="22">
                  <c:v>МБОУ «СОШ № 43 г. Владивостока»</c:v>
                </c:pt>
                <c:pt idx="23">
                  <c:v>МБОУ «СОШ № 63 г. Владивостока»</c:v>
                </c:pt>
                <c:pt idx="24">
                  <c:v>МБОУ «СОШ п. Горные Ключи Кировского МР»</c:v>
                </c:pt>
                <c:pt idx="25">
                  <c:v>МБОУ "Сергеевская СОШ Пограничного МР"</c:v>
                </c:pt>
                <c:pt idx="26">
                  <c:v>МБОУ "СОШ № 1 "Полюс" НГО</c:v>
                </c:pt>
                <c:pt idx="27">
                  <c:v>МКОУ "СОШ № 2" с. Камень-Рыболов</c:v>
                </c:pt>
                <c:pt idx="28">
                  <c:v>МБОУ «СОШ № 253 городского округа ЗАТО Фокино (п.Дунай) имени Т.И. Островской»</c:v>
                </c:pt>
                <c:pt idx="29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МАТ 2022-2023'!$H$37:$H$66</c:f>
              <c:numCache>
                <c:formatCode>General</c:formatCode>
                <c:ptCount val="30"/>
                <c:pt idx="0">
                  <c:v>100</c:v>
                </c:pt>
                <c:pt idx="1">
                  <c:v>71.430000000000007</c:v>
                </c:pt>
                <c:pt idx="2">
                  <c:v>72.34</c:v>
                </c:pt>
                <c:pt idx="3">
                  <c:v>33.33</c:v>
                </c:pt>
                <c:pt idx="4">
                  <c:v>27.27</c:v>
                </c:pt>
                <c:pt idx="5">
                  <c:v>60.47</c:v>
                </c:pt>
                <c:pt idx="6">
                  <c:v>66.67</c:v>
                </c:pt>
                <c:pt idx="7">
                  <c:v>75</c:v>
                </c:pt>
                <c:pt idx="8">
                  <c:v>64.290000000000006</c:v>
                </c:pt>
                <c:pt idx="9">
                  <c:v>57.89</c:v>
                </c:pt>
                <c:pt idx="10">
                  <c:v>60.53</c:v>
                </c:pt>
                <c:pt idx="11">
                  <c:v>70</c:v>
                </c:pt>
                <c:pt idx="12">
                  <c:v>65.12</c:v>
                </c:pt>
                <c:pt idx="13">
                  <c:v>63.64</c:v>
                </c:pt>
                <c:pt idx="14">
                  <c:v>55.56</c:v>
                </c:pt>
                <c:pt idx="15">
                  <c:v>50.82</c:v>
                </c:pt>
                <c:pt idx="16">
                  <c:v>50.82</c:v>
                </c:pt>
                <c:pt idx="17">
                  <c:v>66.67</c:v>
                </c:pt>
                <c:pt idx="18">
                  <c:v>35.29</c:v>
                </c:pt>
                <c:pt idx="19">
                  <c:v>69.23</c:v>
                </c:pt>
                <c:pt idx="20">
                  <c:v>79.55</c:v>
                </c:pt>
                <c:pt idx="21">
                  <c:v>76.19</c:v>
                </c:pt>
                <c:pt idx="22">
                  <c:v>79.17</c:v>
                </c:pt>
                <c:pt idx="23">
                  <c:v>68.52</c:v>
                </c:pt>
                <c:pt idx="24">
                  <c:v>78.72</c:v>
                </c:pt>
                <c:pt idx="25">
                  <c:v>81.25</c:v>
                </c:pt>
                <c:pt idx="26">
                  <c:v>72</c:v>
                </c:pt>
                <c:pt idx="27">
                  <c:v>61.29</c:v>
                </c:pt>
                <c:pt idx="28">
                  <c:v>72.09</c:v>
                </c:pt>
                <c:pt idx="29">
                  <c:v>66.67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B189-4C47-BCB0-FFCCDABB09E8}"/>
            </c:ext>
          </c:extLst>
        </c:ser>
        <c:ser>
          <c:idx val="2"/>
          <c:order val="2"/>
          <c:tx>
            <c:strRef>
              <c:f>'ВПР МАТ 2022-2023'!$I$36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2.1197671794611662E-2"/>
                  <c:y val="-3.99651705112426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B189-4C47-BCB0-FFCCDABB09E8}"/>
                </c:ext>
              </c:extLst>
            </c:dLbl>
            <c:dLbl>
              <c:idx val="4"/>
              <c:layout>
                <c:manualLayout>
                  <c:x val="1.483837025622803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189-4C47-BCB0-FFCCDABB09E8}"/>
                </c:ext>
              </c:extLst>
            </c:dLbl>
            <c:dLbl>
              <c:idx val="5"/>
              <c:layout>
                <c:manualLayout>
                  <c:x val="2.5437206153533901E-2"/>
                  <c:y val="-3.99651705112426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B189-4C47-BCB0-FFCCDABB09E8}"/>
                </c:ext>
              </c:extLst>
            </c:dLbl>
            <c:dLbl>
              <c:idx val="6"/>
              <c:layout>
                <c:manualLayout>
                  <c:x val="-2.7556973332995137E-2"/>
                  <c:y val="-3.99651705112426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B189-4C47-BCB0-FFCCDABB09E8}"/>
                </c:ext>
              </c:extLst>
            </c:dLbl>
            <c:dLbl>
              <c:idx val="8"/>
              <c:layout>
                <c:manualLayout>
                  <c:x val="-1.48383702562281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B189-4C47-BCB0-FFCCDABB09E8}"/>
                </c:ext>
              </c:extLst>
            </c:dLbl>
            <c:dLbl>
              <c:idx val="9"/>
              <c:layout>
                <c:manualLayout>
                  <c:x val="-2.1197671794611506E-2"/>
                  <c:y val="-3.996517051124337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189-4C47-BCB0-FFCCDABB09E8}"/>
                </c:ext>
              </c:extLst>
            </c:dLbl>
            <c:dLbl>
              <c:idx val="10"/>
              <c:layout>
                <c:manualLayout>
                  <c:x val="2.1197671794611506E-2"/>
                  <c:y val="-3.99651705112426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B189-4C47-BCB0-FFCCDABB09E8}"/>
                </c:ext>
              </c:extLst>
            </c:dLbl>
            <c:dLbl>
              <c:idx val="14"/>
              <c:layout>
                <c:manualLayout>
                  <c:x val="5.0874412307067803E-2"/>
                  <c:y val="-3.996517051124337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B189-4C47-BCB0-FFCCDABB09E8}"/>
                </c:ext>
              </c:extLst>
            </c:dLbl>
            <c:dLbl>
              <c:idx val="15"/>
              <c:layout>
                <c:manualLayout>
                  <c:x val="-6.3593015383833981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B189-4C47-BCB0-FFCCDABB09E8}"/>
                </c:ext>
              </c:extLst>
            </c:dLbl>
            <c:dLbl>
              <c:idx val="16"/>
              <c:layout>
                <c:manualLayout>
                  <c:x val="2.967674051245614E-2"/>
                  <c:y val="-7.326863286511239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B189-4C47-BCB0-FFCCDABB09E8}"/>
                </c:ext>
              </c:extLst>
            </c:dLbl>
            <c:dLbl>
              <c:idx val="18"/>
              <c:layout>
                <c:manualLayout>
                  <c:x val="-1.9077904615150427E-2"/>
                  <c:y val="-3.99651705112426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B189-4C47-BCB0-FFCCDABB09E8}"/>
                </c:ext>
              </c:extLst>
            </c:dLbl>
            <c:dLbl>
              <c:idx val="19"/>
              <c:layout>
                <c:manualLayout>
                  <c:x val="-1.9077904615150503E-2"/>
                  <c:y val="-7.326863286511239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B189-4C47-BCB0-FFCCDABB09E8}"/>
                </c:ext>
              </c:extLst>
            </c:dLbl>
            <c:dLbl>
              <c:idx val="21"/>
              <c:layout>
                <c:manualLayout>
                  <c:x val="-2.119767179461166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B189-4C47-BCB0-FFCCDABB09E8}"/>
                </c:ext>
              </c:extLst>
            </c:dLbl>
            <c:dLbl>
              <c:idx val="23"/>
              <c:layout>
                <c:manualLayout>
                  <c:x val="3.179650769191722E-2"/>
                  <c:y val="3.6634316432556196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B189-4C47-BCB0-FFCCDABB09E8}"/>
                </c:ext>
              </c:extLst>
            </c:dLbl>
            <c:dLbl>
              <c:idx val="26"/>
              <c:layout>
                <c:manualLayout>
                  <c:x val="2.11976717946114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B189-4C47-BCB0-FFCCDABB09E8}"/>
                </c:ext>
              </c:extLst>
            </c:dLbl>
            <c:dLbl>
              <c:idx val="27"/>
              <c:layout>
                <c:manualLayout>
                  <c:x val="-2.331743897407266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B189-4C47-BCB0-FFCCDABB09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МАТ 2022-2023'!$F$37:$F$66</c:f>
              <c:strCache>
                <c:ptCount val="30"/>
                <c:pt idx="0">
                  <c:v>МБОУ ОСОШ № 2 г.Уссурийска</c:v>
                </c:pt>
                <c:pt idx="1">
                  <c:v>МБОУ "ОБШ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пос.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«Синельниковская СОШ Октябрьского МР»</c:v>
                </c:pt>
                <c:pt idx="12">
                  <c:v>МБОУ «СОШ № 19 г. Владивостока»</c:v>
                </c:pt>
                <c:pt idx="13">
                  <c:v>МБОУ «СОШ № 44 г. Владивостока»</c:v>
                </c:pt>
                <c:pt idx="14">
                  <c:v>МОБУ «СОШ с.Малиново» Дальнереченского МР</c:v>
                </c:pt>
                <c:pt idx="15">
                  <c:v>МОБУ «СОШ № 2" Пожарского МР</c:v>
                </c:pt>
                <c:pt idx="16">
                  <c:v>МБОУ «СОШ № 24" НГО</c:v>
                </c:pt>
                <c:pt idx="17">
                  <c:v>МБОУ  "СОШ №2" с. Новосысоевка</c:v>
                </c:pt>
                <c:pt idx="18">
                  <c:v>МОБУ «СОШ с.Веденка» Дальнереченского МР</c:v>
                </c:pt>
                <c:pt idx="19">
                  <c:v>МКОУ «СОШ пгт Посьет Хасанского МР»</c:v>
                </c:pt>
                <c:pt idx="20">
                  <c:v>МБОУ «СОШ № 46 г. Владивостока»</c:v>
                </c:pt>
                <c:pt idx="21">
                  <c:v>МБОУ «СОШ № 71 г. Владивостока»</c:v>
                </c:pt>
                <c:pt idx="22">
                  <c:v>МБОУ «СОШ № 43 г. Владивостока»</c:v>
                </c:pt>
                <c:pt idx="23">
                  <c:v>МБОУ «СОШ № 63 г. Владивостока»</c:v>
                </c:pt>
                <c:pt idx="24">
                  <c:v>МБОУ «СОШ п. Горные Ключи Кировского МР»</c:v>
                </c:pt>
                <c:pt idx="25">
                  <c:v>МБОУ "Сергеевская СОШ Пограничного МР"</c:v>
                </c:pt>
                <c:pt idx="26">
                  <c:v>МБОУ "СОШ № 1 "Полюс" НГО</c:v>
                </c:pt>
                <c:pt idx="27">
                  <c:v>МКОУ "СОШ № 2" с. Камень-Рыболов</c:v>
                </c:pt>
                <c:pt idx="28">
                  <c:v>МБОУ «СОШ № 253 городского округа ЗАТО Фокино (п.Дунай) имени Т.И. Островской»</c:v>
                </c:pt>
                <c:pt idx="29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МАТ 2022-2023'!$I$37:$I$66</c:f>
              <c:numCache>
                <c:formatCode>General</c:formatCode>
                <c:ptCount val="30"/>
                <c:pt idx="0">
                  <c:v>96.15</c:v>
                </c:pt>
                <c:pt idx="1">
                  <c:v>60</c:v>
                </c:pt>
                <c:pt idx="2">
                  <c:v>75.86</c:v>
                </c:pt>
                <c:pt idx="3">
                  <c:v>53.85</c:v>
                </c:pt>
                <c:pt idx="4">
                  <c:v>16.670000000000002</c:v>
                </c:pt>
                <c:pt idx="5">
                  <c:v>74.19</c:v>
                </c:pt>
                <c:pt idx="6">
                  <c:v>66.67</c:v>
                </c:pt>
                <c:pt idx="7">
                  <c:v>66.67</c:v>
                </c:pt>
                <c:pt idx="8">
                  <c:v>75.41</c:v>
                </c:pt>
                <c:pt idx="9">
                  <c:v>82.61</c:v>
                </c:pt>
                <c:pt idx="10">
                  <c:v>55</c:v>
                </c:pt>
                <c:pt idx="11">
                  <c:v>50</c:v>
                </c:pt>
                <c:pt idx="12">
                  <c:v>73.33</c:v>
                </c:pt>
                <c:pt idx="13">
                  <c:v>60.53</c:v>
                </c:pt>
                <c:pt idx="14">
                  <c:v>90</c:v>
                </c:pt>
                <c:pt idx="15">
                  <c:v>55.56</c:v>
                </c:pt>
                <c:pt idx="16">
                  <c:v>69.23</c:v>
                </c:pt>
                <c:pt idx="17">
                  <c:v>64.290000000000006</c:v>
                </c:pt>
                <c:pt idx="18">
                  <c:v>55.56</c:v>
                </c:pt>
                <c:pt idx="19">
                  <c:v>66.67</c:v>
                </c:pt>
                <c:pt idx="20">
                  <c:v>62.5</c:v>
                </c:pt>
                <c:pt idx="21">
                  <c:v>61.29</c:v>
                </c:pt>
                <c:pt idx="22">
                  <c:v>74.42</c:v>
                </c:pt>
                <c:pt idx="23">
                  <c:v>73.08</c:v>
                </c:pt>
                <c:pt idx="24">
                  <c:v>62.16</c:v>
                </c:pt>
                <c:pt idx="25">
                  <c:v>60.87</c:v>
                </c:pt>
                <c:pt idx="26">
                  <c:v>70.83</c:v>
                </c:pt>
                <c:pt idx="27">
                  <c:v>76</c:v>
                </c:pt>
                <c:pt idx="28">
                  <c:v>69.05</c:v>
                </c:pt>
                <c:pt idx="29">
                  <c:v>73.33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B189-4C47-BCB0-FFCCDABB09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8"/>
        <c:overlap val="99"/>
        <c:axId val="262888095"/>
        <c:axId val="704935903"/>
      </c:barChart>
      <c:catAx>
        <c:axId val="2628880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4935903"/>
        <c:crosses val="autoZero"/>
        <c:auto val="1"/>
        <c:lblAlgn val="ctr"/>
        <c:lblOffset val="100"/>
        <c:noMultiLvlLbl val="0"/>
      </c:catAx>
      <c:valAx>
        <c:axId val="704935903"/>
        <c:scaling>
          <c:orientation val="minMax"/>
          <c:max val="105"/>
          <c:min val="0"/>
        </c:scaling>
        <c:delete val="0"/>
        <c:axPos val="b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288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38189"/>
      </a:solidFill>
    </a:ln>
    <a:effectLst/>
  </c:spPr>
  <c:txPr>
    <a:bodyPr/>
    <a:lstStyle/>
    <a:p>
      <a:pPr>
        <a:defRPr sz="1400">
          <a:solidFill>
            <a:srgbClr val="16161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/>
              <a:t>Доля оценки "4" за три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4290427567043741"/>
          <c:y val="0.10400373785179048"/>
          <c:w val="0.60997653442180855"/>
          <c:h val="0.7981885030469456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'ВПР МАТ 2022-2023'!$L$36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3492063492063492E-3"/>
                  <c:y val="-8.487556272013328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00-439C-8FC3-3AEF33784753}"/>
                </c:ext>
              </c:extLst>
            </c:dLbl>
            <c:dLbl>
              <c:idx val="2"/>
              <c:layout>
                <c:manualLayout>
                  <c:x val="-1.6931216931216932E-2"/>
                  <c:y val="-4.629629629629629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00-439C-8FC3-3AEF3378475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00-439C-8FC3-3AEF33784753}"/>
                </c:ext>
              </c:extLst>
            </c:dLbl>
            <c:dLbl>
              <c:idx val="4"/>
              <c:layout>
                <c:manualLayout>
                  <c:x val="0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00-439C-8FC3-3AEF3378475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00-439C-8FC3-3AEF33784753}"/>
                </c:ext>
              </c:extLst>
            </c:dLbl>
            <c:dLbl>
              <c:idx val="7"/>
              <c:layout>
                <c:manualLayout>
                  <c:x val="0"/>
                  <c:y val="4.629629629629629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00-439C-8FC3-3AEF33784753}"/>
                </c:ext>
              </c:extLst>
            </c:dLbl>
            <c:dLbl>
              <c:idx val="8"/>
              <c:layout>
                <c:manualLayout>
                  <c:x val="-8.4656084656085425E-3"/>
                  <c:y val="-8.487556272013328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00-439C-8FC3-3AEF33784753}"/>
                </c:ext>
              </c:extLst>
            </c:dLbl>
            <c:dLbl>
              <c:idx val="9"/>
              <c:layout>
                <c:manualLayout>
                  <c:x val="5.0793650793650794E-2"/>
                  <c:y val="-8.487556272013328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00-439C-8FC3-3AEF33784753}"/>
                </c:ext>
              </c:extLst>
            </c:dLbl>
            <c:dLbl>
              <c:idx val="11"/>
              <c:layout>
                <c:manualLayout>
                  <c:x val="5.0793650793650794E-2"/>
                  <c:y val="-9.259259259259258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00-439C-8FC3-3AEF33784753}"/>
                </c:ext>
              </c:extLst>
            </c:dLbl>
            <c:dLbl>
              <c:idx val="13"/>
              <c:layout>
                <c:manualLayout>
                  <c:x val="2.539682539682532E-2"/>
                  <c:y val="-8.487556272013328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00-439C-8FC3-3AEF33784753}"/>
                </c:ext>
              </c:extLst>
            </c:dLbl>
            <c:dLbl>
              <c:idx val="14"/>
              <c:layout>
                <c:manualLayout>
                  <c:x val="2.1164021164020389E-3"/>
                  <c:y val="-8.487556272013328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00-439C-8FC3-3AEF33784753}"/>
                </c:ext>
              </c:extLst>
            </c:dLbl>
            <c:dLbl>
              <c:idx val="16"/>
              <c:layout>
                <c:manualLayout>
                  <c:x val="-2.116402116402116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00-439C-8FC3-3AEF33784753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600-439C-8FC3-3AEF33784753}"/>
                </c:ext>
              </c:extLst>
            </c:dLbl>
            <c:dLbl>
              <c:idx val="21"/>
              <c:layout>
                <c:manualLayout>
                  <c:x val="-6.3492063492064264E-3"/>
                  <c:y val="-4.243778136006664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600-439C-8FC3-3AEF33784753}"/>
                </c:ext>
              </c:extLst>
            </c:dLbl>
            <c:dLbl>
              <c:idx val="22"/>
              <c:layout>
                <c:manualLayout>
                  <c:x val="-1.2698412698412698E-2"/>
                  <c:y val="-9.259259259259302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600-439C-8FC3-3AEF33784753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600-439C-8FC3-3AEF33784753}"/>
                </c:ext>
              </c:extLst>
            </c:dLbl>
            <c:dLbl>
              <c:idx val="24"/>
              <c:layout>
                <c:manualLayout>
                  <c:x val="2.116402116402108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600-439C-8FC3-3AEF33784753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600-439C-8FC3-3AEF33784753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8600-439C-8FC3-3AEF33784753}"/>
                </c:ext>
              </c:extLst>
            </c:dLbl>
            <c:dLbl>
              <c:idx val="28"/>
              <c:layout>
                <c:manualLayout>
                  <c:x val="6.3492063492063492E-3"/>
                  <c:y val="-2.121889068003332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8600-439C-8FC3-3AEF337847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МАТ 2022-2023'!$K$37:$K$66</c:f>
              <c:strCache>
                <c:ptCount val="30"/>
                <c:pt idx="0">
                  <c:v>МБОУ ОСОШ № 2 г.Уссурийска</c:v>
                </c:pt>
                <c:pt idx="1">
                  <c:v>МБОУ "ОБШ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пос.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«Синельниковская СОШ Октябрьского МР»</c:v>
                </c:pt>
                <c:pt idx="12">
                  <c:v>МБОУ «СОШ № 19 г. Владивостока»</c:v>
                </c:pt>
                <c:pt idx="13">
                  <c:v>МБОУ «СОШ № 44 г. Владивостока»</c:v>
                </c:pt>
                <c:pt idx="14">
                  <c:v>МОБУ «СОШ с.Малиново» Дальнереченского МР</c:v>
                </c:pt>
                <c:pt idx="15">
                  <c:v>МОБУ «СОШ № 2" Пожарского МР</c:v>
                </c:pt>
                <c:pt idx="16">
                  <c:v>МБОУ «СОШ № 24" НГО</c:v>
                </c:pt>
                <c:pt idx="17">
                  <c:v>МБОУ  "СОШ №2" с. Новосысоевка</c:v>
                </c:pt>
                <c:pt idx="18">
                  <c:v>МОБУ «СОШ с.Веденка» Дальнереченского МР</c:v>
                </c:pt>
                <c:pt idx="19">
                  <c:v>МКОУ «СОШ пгт Посьет Хасанского МР»</c:v>
                </c:pt>
                <c:pt idx="20">
                  <c:v>МБОУ «СОШ № 46 г. Владивостока»</c:v>
                </c:pt>
                <c:pt idx="21">
                  <c:v>МБОУ «СОШ № 71 г. Владивостока»</c:v>
                </c:pt>
                <c:pt idx="22">
                  <c:v>МБОУ «СОШ № 43 г. Владивостока»</c:v>
                </c:pt>
                <c:pt idx="23">
                  <c:v>МБОУ «СОШ № 63 г. Владивостока»</c:v>
                </c:pt>
                <c:pt idx="24">
                  <c:v>МБОУ «СОШ п. Горные Ключи Кировского МР»</c:v>
                </c:pt>
                <c:pt idx="25">
                  <c:v>МБОУ "Сергеевская СОШ Пограничного МР"</c:v>
                </c:pt>
                <c:pt idx="26">
                  <c:v>МБОУ "СОШ № 1 "Полюс" НГО</c:v>
                </c:pt>
                <c:pt idx="27">
                  <c:v>МКОУ "СОШ № 2" с. Камень-Рыболов</c:v>
                </c:pt>
                <c:pt idx="28">
                  <c:v>МБОУ «СОШ № 253 городского округа ЗАТО Фокино (п.Дунай) имени Т.И. Островской»</c:v>
                </c:pt>
                <c:pt idx="29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МАТ 2022-2023'!$L$37:$L$66</c:f>
              <c:numCache>
                <c:formatCode>General</c:formatCode>
                <c:ptCount val="30"/>
                <c:pt idx="0">
                  <c:v>3.85</c:v>
                </c:pt>
                <c:pt idx="1">
                  <c:v>20</c:v>
                </c:pt>
                <c:pt idx="2">
                  <c:v>14.29</c:v>
                </c:pt>
                <c:pt idx="3">
                  <c:v>0</c:v>
                </c:pt>
                <c:pt idx="4">
                  <c:v>23.08</c:v>
                </c:pt>
                <c:pt idx="5">
                  <c:v>12.5</c:v>
                </c:pt>
                <c:pt idx="6">
                  <c:v>0</c:v>
                </c:pt>
                <c:pt idx="7">
                  <c:v>8.33</c:v>
                </c:pt>
                <c:pt idx="8">
                  <c:v>8.11</c:v>
                </c:pt>
                <c:pt idx="9">
                  <c:v>26.67</c:v>
                </c:pt>
                <c:pt idx="10">
                  <c:v>9.68</c:v>
                </c:pt>
                <c:pt idx="11">
                  <c:v>40</c:v>
                </c:pt>
                <c:pt idx="12">
                  <c:v>6.67</c:v>
                </c:pt>
                <c:pt idx="13">
                  <c:v>23.81</c:v>
                </c:pt>
                <c:pt idx="14">
                  <c:v>22.22</c:v>
                </c:pt>
                <c:pt idx="15">
                  <c:v>6.98</c:v>
                </c:pt>
                <c:pt idx="16">
                  <c:v>26.56</c:v>
                </c:pt>
                <c:pt idx="17">
                  <c:v>44.44</c:v>
                </c:pt>
                <c:pt idx="18">
                  <c:v>13.33</c:v>
                </c:pt>
                <c:pt idx="19">
                  <c:v>0</c:v>
                </c:pt>
                <c:pt idx="20">
                  <c:v>15.38</c:v>
                </c:pt>
                <c:pt idx="21">
                  <c:v>3.23</c:v>
                </c:pt>
                <c:pt idx="22">
                  <c:v>5.71</c:v>
                </c:pt>
                <c:pt idx="23">
                  <c:v>0</c:v>
                </c:pt>
                <c:pt idx="24">
                  <c:v>33.33</c:v>
                </c:pt>
                <c:pt idx="25">
                  <c:v>3.7</c:v>
                </c:pt>
                <c:pt idx="26">
                  <c:v>0</c:v>
                </c:pt>
                <c:pt idx="27">
                  <c:v>0</c:v>
                </c:pt>
                <c:pt idx="28">
                  <c:v>9.3800000000000008</c:v>
                </c:pt>
                <c:pt idx="29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8600-439C-8FC3-3AEF33784753}"/>
            </c:ext>
          </c:extLst>
        </c:ser>
        <c:ser>
          <c:idx val="1"/>
          <c:order val="1"/>
          <c:tx>
            <c:strRef>
              <c:f>'ВПР МАТ 2022-2023'!$M$36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600-439C-8FC3-3AEF3378475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600-439C-8FC3-3AEF33784753}"/>
                </c:ext>
              </c:extLst>
            </c:dLbl>
            <c:dLbl>
              <c:idx val="3"/>
              <c:layout>
                <c:manualLayout>
                  <c:x val="7.1957671957671956E-2"/>
                  <c:y val="-4.629629629629544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600-439C-8FC3-3AEF3378475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600-439C-8FC3-3AEF3378475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600-439C-8FC3-3AEF33784753}"/>
                </c:ext>
              </c:extLst>
            </c:dLbl>
            <c:dLbl>
              <c:idx val="10"/>
              <c:layout>
                <c:manualLayout>
                  <c:x val="-1.0582010582010581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600-439C-8FC3-3AEF33784753}"/>
                </c:ext>
              </c:extLst>
            </c:dLbl>
            <c:dLbl>
              <c:idx val="11"/>
              <c:layout>
                <c:manualLayout>
                  <c:x val="3.1746031746031592E-2"/>
                  <c:y val="-4.629629629629714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600-439C-8FC3-3AEF33784753}"/>
                </c:ext>
              </c:extLst>
            </c:dLbl>
            <c:dLbl>
              <c:idx val="15"/>
              <c:layout>
                <c:manualLayout>
                  <c:x val="1.9047619047619049E-2"/>
                  <c:y val="-4.629629629629629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600-439C-8FC3-3AEF33784753}"/>
                </c:ext>
              </c:extLst>
            </c:dLbl>
            <c:dLbl>
              <c:idx val="17"/>
              <c:layout>
                <c:manualLayout>
                  <c:x val="-1.9047619047619049E-2"/>
                  <c:y val="-9.259259259259258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600-439C-8FC3-3AEF33784753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600-439C-8FC3-3AEF33784753}"/>
                </c:ext>
              </c:extLst>
            </c:dLbl>
            <c:dLbl>
              <c:idx val="22"/>
              <c:layout>
                <c:manualLayout>
                  <c:x val="0"/>
                  <c:y val="-4.243778136006664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8600-439C-8FC3-3AEF33784753}"/>
                </c:ext>
              </c:extLst>
            </c:dLbl>
            <c:dLbl>
              <c:idx val="23"/>
              <c:layout>
                <c:manualLayout>
                  <c:x val="6.349206349206272E-3"/>
                  <c:y val="-4.629629629629629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8600-439C-8FC3-3AEF33784753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600-439C-8FC3-3AEF337847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МАТ 2022-2023'!$K$37:$K$66</c:f>
              <c:strCache>
                <c:ptCount val="30"/>
                <c:pt idx="0">
                  <c:v>МБОУ ОСОШ № 2 г.Уссурийска</c:v>
                </c:pt>
                <c:pt idx="1">
                  <c:v>МБОУ "ОБШ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пос.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«Синельниковская СОШ Октябрьского МР»</c:v>
                </c:pt>
                <c:pt idx="12">
                  <c:v>МБОУ «СОШ № 19 г. Владивостока»</c:v>
                </c:pt>
                <c:pt idx="13">
                  <c:v>МБОУ «СОШ № 44 г. Владивостока»</c:v>
                </c:pt>
                <c:pt idx="14">
                  <c:v>МОБУ «СОШ с.Малиново» Дальнереченского МР</c:v>
                </c:pt>
                <c:pt idx="15">
                  <c:v>МОБУ «СОШ № 2" Пожарского МР</c:v>
                </c:pt>
                <c:pt idx="16">
                  <c:v>МБОУ «СОШ № 24" НГО</c:v>
                </c:pt>
                <c:pt idx="17">
                  <c:v>МБОУ  "СОШ №2" с. Новосысоевка</c:v>
                </c:pt>
                <c:pt idx="18">
                  <c:v>МОБУ «СОШ с.Веденка» Дальнереченского МР</c:v>
                </c:pt>
                <c:pt idx="19">
                  <c:v>МКОУ «СОШ пгт Посьет Хасанского МР»</c:v>
                </c:pt>
                <c:pt idx="20">
                  <c:v>МБОУ «СОШ № 46 г. Владивостока»</c:v>
                </c:pt>
                <c:pt idx="21">
                  <c:v>МБОУ «СОШ № 71 г. Владивостока»</c:v>
                </c:pt>
                <c:pt idx="22">
                  <c:v>МБОУ «СОШ № 43 г. Владивостока»</c:v>
                </c:pt>
                <c:pt idx="23">
                  <c:v>МБОУ «СОШ № 63 г. Владивостока»</c:v>
                </c:pt>
                <c:pt idx="24">
                  <c:v>МБОУ «СОШ п. Горные Ключи Кировского МР»</c:v>
                </c:pt>
                <c:pt idx="25">
                  <c:v>МБОУ "Сергеевская СОШ Пограничного МР"</c:v>
                </c:pt>
                <c:pt idx="26">
                  <c:v>МБОУ "СОШ № 1 "Полюс" НГО</c:v>
                </c:pt>
                <c:pt idx="27">
                  <c:v>МКОУ "СОШ № 2" с. Камень-Рыболов</c:v>
                </c:pt>
                <c:pt idx="28">
                  <c:v>МБОУ «СОШ № 253 городского округа ЗАТО Фокино (п.Дунай) имени Т.И. Островской»</c:v>
                </c:pt>
                <c:pt idx="29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МАТ 2022-2023'!$M$37:$M$66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6.38</c:v>
                </c:pt>
                <c:pt idx="3">
                  <c:v>33.33</c:v>
                </c:pt>
                <c:pt idx="4">
                  <c:v>0</c:v>
                </c:pt>
                <c:pt idx="5">
                  <c:v>4.6500000000000004</c:v>
                </c:pt>
                <c:pt idx="6">
                  <c:v>0</c:v>
                </c:pt>
                <c:pt idx="7">
                  <c:v>15</c:v>
                </c:pt>
                <c:pt idx="8">
                  <c:v>4.76</c:v>
                </c:pt>
                <c:pt idx="9">
                  <c:v>26.32</c:v>
                </c:pt>
                <c:pt idx="10">
                  <c:v>15.79</c:v>
                </c:pt>
                <c:pt idx="11">
                  <c:v>20</c:v>
                </c:pt>
                <c:pt idx="12">
                  <c:v>30.23</c:v>
                </c:pt>
                <c:pt idx="13">
                  <c:v>30.3</c:v>
                </c:pt>
                <c:pt idx="14">
                  <c:v>11.11</c:v>
                </c:pt>
                <c:pt idx="15">
                  <c:v>19.670000000000002</c:v>
                </c:pt>
                <c:pt idx="16">
                  <c:v>19.670000000000002</c:v>
                </c:pt>
                <c:pt idx="17">
                  <c:v>22.22</c:v>
                </c:pt>
                <c:pt idx="18">
                  <c:v>5.88</c:v>
                </c:pt>
                <c:pt idx="19">
                  <c:v>0</c:v>
                </c:pt>
                <c:pt idx="20">
                  <c:v>2.27</c:v>
                </c:pt>
                <c:pt idx="21">
                  <c:v>9.52</c:v>
                </c:pt>
                <c:pt idx="22">
                  <c:v>4.17</c:v>
                </c:pt>
                <c:pt idx="23">
                  <c:v>22.22</c:v>
                </c:pt>
                <c:pt idx="24">
                  <c:v>6.38</c:v>
                </c:pt>
                <c:pt idx="25">
                  <c:v>18.75</c:v>
                </c:pt>
                <c:pt idx="26">
                  <c:v>12</c:v>
                </c:pt>
                <c:pt idx="27">
                  <c:v>0</c:v>
                </c:pt>
                <c:pt idx="28">
                  <c:v>16.28</c:v>
                </c:pt>
                <c:pt idx="29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8600-439C-8FC3-3AEF33784753}"/>
            </c:ext>
          </c:extLst>
        </c:ser>
        <c:ser>
          <c:idx val="2"/>
          <c:order val="2"/>
          <c:tx>
            <c:strRef>
              <c:f>'ВПР МАТ 2022-2023'!$N$36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047619047619049E-2"/>
                  <c:y val="1.8226888297140907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740740740740744E-2"/>
                      <c:h val="5.11574074074073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3-8600-439C-8FC3-3AEF33784753}"/>
                </c:ext>
              </c:extLst>
            </c:dLbl>
            <c:dLbl>
              <c:idx val="2"/>
              <c:layout>
                <c:manualLayout>
                  <c:x val="1.2698412698412698E-2"/>
                  <c:y val="-4.629629629629629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8600-439C-8FC3-3AEF3378475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8600-439C-8FC3-3AEF33784753}"/>
                </c:ext>
              </c:extLst>
            </c:dLbl>
            <c:dLbl>
              <c:idx val="12"/>
              <c:layout>
                <c:manualLayout>
                  <c:x val="0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8600-439C-8FC3-3AEF33784753}"/>
                </c:ext>
              </c:extLst>
            </c:dLbl>
            <c:dLbl>
              <c:idx val="18"/>
              <c:layout>
                <c:manualLayout>
                  <c:x val="1.693121693121700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8600-439C-8FC3-3AEF33784753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8600-439C-8FC3-3AEF33784753}"/>
                </c:ext>
              </c:extLst>
            </c:dLbl>
            <c:dLbl>
              <c:idx val="21"/>
              <c:layout>
                <c:manualLayout>
                  <c:x val="3.5978835978835826E-2"/>
                  <c:y val="-4.243778136006664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8600-439C-8FC3-3AEF33784753}"/>
                </c:ext>
              </c:extLst>
            </c:dLbl>
            <c:dLbl>
              <c:idx val="23"/>
              <c:layout>
                <c:manualLayout>
                  <c:x val="-1.4814814814814892E-2"/>
                  <c:y val="-4.243778136006664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8600-439C-8FC3-3AEF337847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МАТ 2022-2023'!$K$37:$K$66</c:f>
              <c:strCache>
                <c:ptCount val="30"/>
                <c:pt idx="0">
                  <c:v>МБОУ ОСОШ № 2 г.Уссурийска</c:v>
                </c:pt>
                <c:pt idx="1">
                  <c:v>МБОУ "ОБШ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пос.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«Синельниковская СОШ Октябрьского МР»</c:v>
                </c:pt>
                <c:pt idx="12">
                  <c:v>МБОУ «СОШ № 19 г. Владивостока»</c:v>
                </c:pt>
                <c:pt idx="13">
                  <c:v>МБОУ «СОШ № 44 г. Владивостока»</c:v>
                </c:pt>
                <c:pt idx="14">
                  <c:v>МОБУ «СОШ с.Малиново» Дальнереченского МР</c:v>
                </c:pt>
                <c:pt idx="15">
                  <c:v>МОБУ «СОШ № 2" Пожарского МР</c:v>
                </c:pt>
                <c:pt idx="16">
                  <c:v>МБОУ «СОШ № 24" НГО</c:v>
                </c:pt>
                <c:pt idx="17">
                  <c:v>МБОУ  "СОШ №2" с. Новосысоевка</c:v>
                </c:pt>
                <c:pt idx="18">
                  <c:v>МОБУ «СОШ с.Веденка» Дальнереченского МР</c:v>
                </c:pt>
                <c:pt idx="19">
                  <c:v>МКОУ «СОШ пгт Посьет Хасанского МР»</c:v>
                </c:pt>
                <c:pt idx="20">
                  <c:v>МБОУ «СОШ № 46 г. Владивостока»</c:v>
                </c:pt>
                <c:pt idx="21">
                  <c:v>МБОУ «СОШ № 71 г. Владивостока»</c:v>
                </c:pt>
                <c:pt idx="22">
                  <c:v>МБОУ «СОШ № 43 г. Владивостока»</c:v>
                </c:pt>
                <c:pt idx="23">
                  <c:v>МБОУ «СОШ № 63 г. Владивостока»</c:v>
                </c:pt>
                <c:pt idx="24">
                  <c:v>МБОУ «СОШ п. Горные Ключи Кировского МР»</c:v>
                </c:pt>
                <c:pt idx="25">
                  <c:v>МБОУ "Сергеевская СОШ Пограничного МР"</c:v>
                </c:pt>
                <c:pt idx="26">
                  <c:v>МБОУ "СОШ № 1 "Полюс" НГО</c:v>
                </c:pt>
                <c:pt idx="27">
                  <c:v>МКОУ "СОШ № 2" с. Камень-Рыболов</c:v>
                </c:pt>
                <c:pt idx="28">
                  <c:v>МБОУ «СОШ № 253 городского округа ЗАТО Фокино (п.Дунай) имени Т.И. Островской»</c:v>
                </c:pt>
                <c:pt idx="29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МАТ 2022-2023'!$N$37:$N$66</c:f>
              <c:numCache>
                <c:formatCode>General</c:formatCode>
                <c:ptCount val="30"/>
                <c:pt idx="0">
                  <c:v>3.85</c:v>
                </c:pt>
                <c:pt idx="1">
                  <c:v>20</c:v>
                </c:pt>
                <c:pt idx="2">
                  <c:v>3.45</c:v>
                </c:pt>
                <c:pt idx="3">
                  <c:v>0</c:v>
                </c:pt>
                <c:pt idx="4">
                  <c:v>66.67</c:v>
                </c:pt>
                <c:pt idx="5">
                  <c:v>20.97</c:v>
                </c:pt>
                <c:pt idx="6">
                  <c:v>25</c:v>
                </c:pt>
                <c:pt idx="7">
                  <c:v>14.29</c:v>
                </c:pt>
                <c:pt idx="8">
                  <c:v>14.75</c:v>
                </c:pt>
                <c:pt idx="9">
                  <c:v>4.3499999999999996</c:v>
                </c:pt>
                <c:pt idx="10">
                  <c:v>20</c:v>
                </c:pt>
                <c:pt idx="11">
                  <c:v>33.33</c:v>
                </c:pt>
                <c:pt idx="12">
                  <c:v>24.44</c:v>
                </c:pt>
                <c:pt idx="13">
                  <c:v>31.58</c:v>
                </c:pt>
                <c:pt idx="14">
                  <c:v>10</c:v>
                </c:pt>
                <c:pt idx="15">
                  <c:v>33.33</c:v>
                </c:pt>
                <c:pt idx="16">
                  <c:v>18.46</c:v>
                </c:pt>
                <c:pt idx="17">
                  <c:v>21.43</c:v>
                </c:pt>
                <c:pt idx="18">
                  <c:v>5.56</c:v>
                </c:pt>
                <c:pt idx="19">
                  <c:v>0</c:v>
                </c:pt>
                <c:pt idx="20">
                  <c:v>12.5</c:v>
                </c:pt>
                <c:pt idx="21">
                  <c:v>32.26</c:v>
                </c:pt>
                <c:pt idx="22">
                  <c:v>9.3000000000000007</c:v>
                </c:pt>
                <c:pt idx="23">
                  <c:v>21.15</c:v>
                </c:pt>
                <c:pt idx="24">
                  <c:v>21.62</c:v>
                </c:pt>
                <c:pt idx="25">
                  <c:v>8.6999999999999993</c:v>
                </c:pt>
                <c:pt idx="26">
                  <c:v>12.5</c:v>
                </c:pt>
                <c:pt idx="27">
                  <c:v>4</c:v>
                </c:pt>
                <c:pt idx="28">
                  <c:v>19.05</c:v>
                </c:pt>
                <c:pt idx="29">
                  <c:v>13.33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8600-439C-8FC3-3AEF3378475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741399199"/>
        <c:axId val="704876831"/>
      </c:barChart>
      <c:catAx>
        <c:axId val="7413991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4876831"/>
        <c:crosses val="autoZero"/>
        <c:auto val="1"/>
        <c:lblAlgn val="ctr"/>
        <c:lblOffset val="100"/>
        <c:noMultiLvlLbl val="0"/>
      </c:catAx>
      <c:valAx>
        <c:axId val="704876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413991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1757D"/>
      </a:solidFill>
    </a:ln>
    <a:effectLst/>
  </c:spPr>
  <c:txPr>
    <a:bodyPr/>
    <a:lstStyle/>
    <a:p>
      <a:pPr>
        <a:defRPr>
          <a:solidFill>
            <a:srgbClr val="16161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Динамика ОО с временным понижением доли выполнения заданий</a:t>
            </a:r>
          </a:p>
        </c:rich>
      </c:tx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'РЯ доля, балл и Р-П'!$C$2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4.7521065489640968E-2"/>
                  <c:y val="4.669748578162674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02-48E7-B817-311DEADF84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'РЯ доля, балл и Р-П'!$B$3:$B$15</c:f>
              <c:strCache>
                <c:ptCount val="3"/>
                <c:pt idx="0">
                  <c:v>МБОУ О(С)ОШ с. Михайловка Михайловский МР</c:v>
                </c:pt>
                <c:pt idx="1">
                  <c:v>МБОУ О(С)ОШ № 2 г. Уссурийск</c:v>
                </c:pt>
                <c:pt idx="2">
                  <c:v>МБОУ СОШ пгт. Хрустальный Кавалеровский МО</c:v>
                </c:pt>
              </c:strCache>
            </c:strRef>
          </c:cat>
          <c:val>
            <c:numRef>
              <c:f>'РЯ доля, балл и Р-П'!$C$3:$C$15</c:f>
              <c:numCache>
                <c:formatCode>0.00</c:formatCode>
                <c:ptCount val="3"/>
                <c:pt idx="0">
                  <c:v>36.751361161524493</c:v>
                </c:pt>
                <c:pt idx="1">
                  <c:v>47.96238244514106</c:v>
                </c:pt>
                <c:pt idx="2">
                  <c:v>65.517241379310349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02-48E7-B817-311DEADF8467}"/>
            </c:ext>
          </c:extLst>
        </c:ser>
        <c:ser>
          <c:idx val="1"/>
          <c:order val="1"/>
          <c:tx>
            <c:strRef>
              <c:f>'РЯ доля, балл и Р-П'!$D$2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'РЯ доля, балл и Р-П'!$B$3:$B$15</c:f>
              <c:strCache>
                <c:ptCount val="3"/>
                <c:pt idx="0">
                  <c:v>МБОУ О(С)ОШ с. Михайловка Михайловский МР</c:v>
                </c:pt>
                <c:pt idx="1">
                  <c:v>МБОУ О(С)ОШ № 2 г. Уссурийск</c:v>
                </c:pt>
                <c:pt idx="2">
                  <c:v>МБОУ СОШ пгт. Хрустальный Кавалеровский МО</c:v>
                </c:pt>
              </c:strCache>
            </c:strRef>
          </c:cat>
          <c:val>
            <c:numRef>
              <c:f>'РЯ доля, балл и Р-П'!$D$3:$D$15</c:f>
              <c:numCache>
                <c:formatCode>0.00</c:formatCode>
                <c:ptCount val="3"/>
                <c:pt idx="0">
                  <c:v>34.832451499118164</c:v>
                </c:pt>
                <c:pt idx="1">
                  <c:v>49.470899470899482</c:v>
                </c:pt>
                <c:pt idx="2">
                  <c:v>47.979797979797986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02-48E7-B817-311DEADF8467}"/>
            </c:ext>
          </c:extLst>
        </c:ser>
        <c:ser>
          <c:idx val="2"/>
          <c:order val="2"/>
          <c:tx>
            <c:strRef>
              <c:f>'РЯ доля, балл и Р-П'!$E$2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'РЯ доля, балл и Р-П'!$B$3:$B$15</c:f>
              <c:strCache>
                <c:ptCount val="3"/>
                <c:pt idx="0">
                  <c:v>МБОУ О(С)ОШ с. Михайловка Михайловский МР</c:v>
                </c:pt>
                <c:pt idx="1">
                  <c:v>МБОУ О(С)ОШ № 2 г. Уссурийск</c:v>
                </c:pt>
                <c:pt idx="2">
                  <c:v>МБОУ СОШ пгт. Хрустальный Кавалеровский МО</c:v>
                </c:pt>
              </c:strCache>
            </c:strRef>
          </c:cat>
          <c:val>
            <c:numRef>
              <c:f>'РЯ доля, балл и Р-П'!$E$3:$E$15</c:f>
              <c:numCache>
                <c:formatCode>0.00</c:formatCode>
                <c:ptCount val="3"/>
                <c:pt idx="0">
                  <c:v>35.81818181818182</c:v>
                </c:pt>
                <c:pt idx="1">
                  <c:v>36.666666666666664</c:v>
                </c:pt>
                <c:pt idx="2">
                  <c:v>35.142857142857146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02-48E7-B817-311DEADF846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0822328"/>
        <c:axId val="400825464"/>
      </c:barChart>
      <c:catAx>
        <c:axId val="400822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0825464"/>
        <c:crosses val="autoZero"/>
        <c:auto val="1"/>
        <c:lblAlgn val="ctr"/>
        <c:lblOffset val="100"/>
        <c:noMultiLvlLbl val="1"/>
      </c:catAx>
      <c:valAx>
        <c:axId val="400825464"/>
        <c:scaling>
          <c:orientation val="minMax"/>
          <c:min val="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0822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/>
              <a:t>Доля оценки "5" за три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330753614843398"/>
          <c:y val="0.145682001614205"/>
          <c:w val="0.62913699411510304"/>
          <c:h val="0.6780588867069582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'ВПР МАТ 2022-2023'!$Q$36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89-42FD-BD2E-47D180B044F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89-42FD-BD2E-47D180B044F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89-42FD-BD2E-47D180B044F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89-42FD-BD2E-47D180B044F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89-42FD-BD2E-47D180B044F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89-42FD-BD2E-47D180B044F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89-42FD-BD2E-47D180B044F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489-42FD-BD2E-47D180B044F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89-42FD-BD2E-47D180B044F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89-42FD-BD2E-47D180B044F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489-42FD-BD2E-47D180B044F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489-42FD-BD2E-47D180B044FE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489-42FD-BD2E-47D180B044F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489-42FD-BD2E-47D180B044FE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489-42FD-BD2E-47D180B044FE}"/>
                </c:ext>
              </c:extLst>
            </c:dLbl>
            <c:dLbl>
              <c:idx val="16"/>
              <c:layout>
                <c:manualLayout>
                  <c:x val="-8.3971685521937102E-17"/>
                  <c:y val="-4.035512510088855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489-42FD-BD2E-47D180B044FE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489-42FD-BD2E-47D180B044FE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489-42FD-BD2E-47D180B044FE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489-42FD-BD2E-47D180B044FE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489-42FD-BD2E-47D180B044FE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6489-42FD-BD2E-47D180B044FE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489-42FD-BD2E-47D180B044FE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489-42FD-BD2E-47D180B044FE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489-42FD-BD2E-47D180B044FE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489-42FD-BD2E-47D180B044FE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489-42FD-BD2E-47D180B044FE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6489-42FD-BD2E-47D180B044FE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489-42FD-BD2E-47D180B044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МАТ 2022-2023'!$P$37:$P$66</c:f>
              <c:strCache>
                <c:ptCount val="30"/>
                <c:pt idx="0">
                  <c:v>МБОУ ОСОШ № 2 г.Уссурийска</c:v>
                </c:pt>
                <c:pt idx="1">
                  <c:v>МБОУ "ОБШ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пос.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«Синельниковская СОШ Октябрьского МР»</c:v>
                </c:pt>
                <c:pt idx="12">
                  <c:v>МБОУ «СОШ № 19 г. Владивостока»</c:v>
                </c:pt>
                <c:pt idx="13">
                  <c:v>МБОУ «СОШ № 44 г. Владивостока»</c:v>
                </c:pt>
                <c:pt idx="14">
                  <c:v>МОБУ «СОШ с.Малиново» Дальнереченского МР</c:v>
                </c:pt>
                <c:pt idx="15">
                  <c:v>МОБУ «СОШ № 2" Пожарского МР</c:v>
                </c:pt>
                <c:pt idx="16">
                  <c:v>МБОУ «СОШ № 24" НГО</c:v>
                </c:pt>
                <c:pt idx="17">
                  <c:v>МБОУ  "СОШ №2" с. Новосысоевка</c:v>
                </c:pt>
                <c:pt idx="18">
                  <c:v>МОБУ «СОШ с.Веденка» Дальнереченского МР</c:v>
                </c:pt>
                <c:pt idx="19">
                  <c:v>МКОУ «СОШ пгт Посьет Хасанского МР»</c:v>
                </c:pt>
                <c:pt idx="20">
                  <c:v>МБОУ «СОШ № 46 г. Владивостока»</c:v>
                </c:pt>
                <c:pt idx="21">
                  <c:v>МБОУ «СОШ № 71 г. Владивостока»</c:v>
                </c:pt>
                <c:pt idx="22">
                  <c:v>МБОУ «СОШ № 43 г. Владивостока»</c:v>
                </c:pt>
                <c:pt idx="23">
                  <c:v>МБОУ «СОШ № 63 г. Владивостока»</c:v>
                </c:pt>
                <c:pt idx="24">
                  <c:v>МБОУ «СОШ п. Горные Ключи Кировского МР»</c:v>
                </c:pt>
                <c:pt idx="25">
                  <c:v>МБОУ "Сергеевская СОШ Пограничного МР"</c:v>
                </c:pt>
                <c:pt idx="26">
                  <c:v>МБОУ "СОШ № 1 "Полюс" НГО</c:v>
                </c:pt>
                <c:pt idx="27">
                  <c:v>МКОУ "СОШ № 2" с. Камень-Рыболов</c:v>
                </c:pt>
                <c:pt idx="28">
                  <c:v>МБОУ «СОШ № 253 городского округа ЗАТО Фокино (п.Дунай) имени Т.И. Островской»</c:v>
                </c:pt>
                <c:pt idx="29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МАТ 2022-2023'!$Q$37:$Q$66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2.5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1.56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5.56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6489-42FD-BD2E-47D180B044FE}"/>
            </c:ext>
          </c:extLst>
        </c:ser>
        <c:ser>
          <c:idx val="1"/>
          <c:order val="1"/>
          <c:tx>
            <c:strRef>
              <c:f>'ВПР МАТ 2022-2023'!$R$36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6489-42FD-BD2E-47D180B044F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6489-42FD-BD2E-47D180B044F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489-42FD-BD2E-47D180B044F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6489-42FD-BD2E-47D180B044F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6489-42FD-BD2E-47D180B044F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6489-42FD-BD2E-47D180B044F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6489-42FD-BD2E-47D180B044F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6489-42FD-BD2E-47D180B044F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6489-42FD-BD2E-47D180B044F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6489-42FD-BD2E-47D180B044F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6489-42FD-BD2E-47D180B044F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6489-42FD-BD2E-47D180B044FE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6489-42FD-BD2E-47D180B044FE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6489-42FD-BD2E-47D180B044FE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6489-42FD-BD2E-47D180B044FE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6489-42FD-BD2E-47D180B044FE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6489-42FD-BD2E-47D180B044FE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6489-42FD-BD2E-47D180B044FE}"/>
                </c:ext>
              </c:extLst>
            </c:dLbl>
            <c:dLbl>
              <c:idx val="23"/>
              <c:layout>
                <c:manualLayout>
                  <c:x val="-2.9772123338459536E-2"/>
                  <c:y val="-3.699177067705566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6489-42FD-BD2E-47D180B044FE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6489-42FD-BD2E-47D180B044FE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6489-42FD-BD2E-47D180B044FE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6489-42FD-BD2E-47D180B044FE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6489-42FD-BD2E-47D180B044FE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6489-42FD-BD2E-47D180B044FE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6489-42FD-BD2E-47D180B044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МАТ 2022-2023'!$P$37:$P$66</c:f>
              <c:strCache>
                <c:ptCount val="30"/>
                <c:pt idx="0">
                  <c:v>МБОУ ОСОШ № 2 г.Уссурийска</c:v>
                </c:pt>
                <c:pt idx="1">
                  <c:v>МБОУ "ОБШ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пос.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«Синельниковская СОШ Октябрьского МР»</c:v>
                </c:pt>
                <c:pt idx="12">
                  <c:v>МБОУ «СОШ № 19 г. Владивостока»</c:v>
                </c:pt>
                <c:pt idx="13">
                  <c:v>МБОУ «СОШ № 44 г. Владивостока»</c:v>
                </c:pt>
                <c:pt idx="14">
                  <c:v>МОБУ «СОШ с.Малиново» Дальнереченского МР</c:v>
                </c:pt>
                <c:pt idx="15">
                  <c:v>МОБУ «СОШ № 2" Пожарского МР</c:v>
                </c:pt>
                <c:pt idx="16">
                  <c:v>МБОУ «СОШ № 24" НГО</c:v>
                </c:pt>
                <c:pt idx="17">
                  <c:v>МБОУ  "СОШ №2" с. Новосысоевка</c:v>
                </c:pt>
                <c:pt idx="18">
                  <c:v>МОБУ «СОШ с.Веденка» Дальнереченского МР</c:v>
                </c:pt>
                <c:pt idx="19">
                  <c:v>МКОУ «СОШ пгт Посьет Хасанского МР»</c:v>
                </c:pt>
                <c:pt idx="20">
                  <c:v>МБОУ «СОШ № 46 г. Владивостока»</c:v>
                </c:pt>
                <c:pt idx="21">
                  <c:v>МБОУ «СОШ № 71 г. Владивостока»</c:v>
                </c:pt>
                <c:pt idx="22">
                  <c:v>МБОУ «СОШ № 43 г. Владивостока»</c:v>
                </c:pt>
                <c:pt idx="23">
                  <c:v>МБОУ «СОШ № 63 г. Владивостока»</c:v>
                </c:pt>
                <c:pt idx="24">
                  <c:v>МБОУ «СОШ п. Горные Ключи Кировского МР»</c:v>
                </c:pt>
                <c:pt idx="25">
                  <c:v>МБОУ "Сергеевская СОШ Пограничного МР"</c:v>
                </c:pt>
                <c:pt idx="26">
                  <c:v>МБОУ "СОШ № 1 "Полюс" НГО</c:v>
                </c:pt>
                <c:pt idx="27">
                  <c:v>МКОУ "СОШ № 2" с. Камень-Рыболов</c:v>
                </c:pt>
                <c:pt idx="28">
                  <c:v>МБОУ «СОШ № 253 городского округа ЗАТО Фокино (п.Дунай) имени Т.И. Островской»</c:v>
                </c:pt>
                <c:pt idx="29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МАТ 2022-2023'!$R$37:$R$66</c:f>
              <c:numCache>
                <c:formatCode>General</c:formatCode>
                <c:ptCount val="30"/>
                <c:pt idx="0">
                  <c:v>0</c:v>
                </c:pt>
                <c:pt idx="1">
                  <c:v>14.29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5.26</c:v>
                </c:pt>
                <c:pt idx="11">
                  <c:v>0</c:v>
                </c:pt>
                <c:pt idx="12">
                  <c:v>0</c:v>
                </c:pt>
                <c:pt idx="13">
                  <c:v>3.03</c:v>
                </c:pt>
                <c:pt idx="14">
                  <c:v>0</c:v>
                </c:pt>
                <c:pt idx="15">
                  <c:v>1.64</c:v>
                </c:pt>
                <c:pt idx="16">
                  <c:v>1.64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3.7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6489-42FD-BD2E-47D180B044FE}"/>
            </c:ext>
          </c:extLst>
        </c:ser>
        <c:ser>
          <c:idx val="2"/>
          <c:order val="2"/>
          <c:tx>
            <c:strRef>
              <c:f>'ВПР МАТ 2022-2023'!$S$36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6489-42FD-BD2E-47D180B044F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6489-42FD-BD2E-47D180B044F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9-6489-42FD-BD2E-47D180B044F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6489-42FD-BD2E-47D180B044F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6489-42FD-BD2E-47D180B044F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6489-42FD-BD2E-47D180B044F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D-6489-42FD-BD2E-47D180B044F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6489-42FD-BD2E-47D180B044F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6489-42FD-BD2E-47D180B044FE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6489-42FD-BD2E-47D180B044FE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6489-42FD-BD2E-47D180B044FE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2-6489-42FD-BD2E-47D180B044FE}"/>
                </c:ext>
              </c:extLst>
            </c:dLbl>
            <c:dLbl>
              <c:idx val="16"/>
              <c:layout>
                <c:manualLayout>
                  <c:x val="0"/>
                  <c:y val="-4.0355125100888555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3-6489-42FD-BD2E-47D180B044FE}"/>
                </c:ext>
              </c:extLst>
            </c:dLbl>
            <c:dLbl>
              <c:idx val="17"/>
              <c:layout>
                <c:manualLayout>
                  <c:x val="8.01557166804676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4-6489-42FD-BD2E-47D180B044FE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6489-42FD-BD2E-47D180B044FE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6-6489-42FD-BD2E-47D180B044FE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7-6489-42FD-BD2E-47D180B044FE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8-6489-42FD-BD2E-47D180B044FE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9-6489-42FD-BD2E-47D180B044FE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A-6489-42FD-BD2E-47D180B044FE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6489-42FD-BD2E-47D180B044FE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C-6489-42FD-BD2E-47D180B044FE}"/>
                </c:ext>
              </c:extLst>
            </c:dLbl>
            <c:dLbl>
              <c:idx val="2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D-6489-42FD-BD2E-47D180B044FE}"/>
                </c:ext>
              </c:extLst>
            </c:dLbl>
            <c:dLbl>
              <c:idx val="2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E-6489-42FD-BD2E-47D180B044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МАТ 2022-2023'!$P$37:$P$66</c:f>
              <c:strCache>
                <c:ptCount val="30"/>
                <c:pt idx="0">
                  <c:v>МБОУ ОСОШ № 2 г.Уссурийска</c:v>
                </c:pt>
                <c:pt idx="1">
                  <c:v>МБОУ "ОБШ с. Григорьевка"" Михайловского МР"</c:v>
                </c:pt>
                <c:pt idx="2">
                  <c:v>МБОУ "СОШ №15" ГО Спасск-Дальний</c:v>
                </c:pt>
                <c:pt idx="3">
                  <c:v>МОБУ "СОШ № 17" Пожарского МР</c:v>
                </c:pt>
                <c:pt idx="4">
                  <c:v>МБОУ «СОШ № 5 г. Владивостока»</c:v>
                </c:pt>
                <c:pt idx="5">
                  <c:v>МОБУ «СОШ№ 4" Пожарского МР</c:v>
                </c:pt>
                <c:pt idx="6">
                  <c:v>МКОУ "СОШ № 13"  с. Владимиро-Петровка</c:v>
                </c:pt>
                <c:pt idx="7">
                  <c:v>МБОУ "СОШ № 9" села Хвалынка Спасского МР"</c:v>
                </c:pt>
                <c:pt idx="8">
                  <c:v>МБОУ «СОШ № 59 г. Владивостока»</c:v>
                </c:pt>
                <c:pt idx="9">
                  <c:v>МБОУ "СОШ № 26  пос. Новонежино" Шкотовского МР</c:v>
                </c:pt>
                <c:pt idx="10">
                  <c:v>МБОУ "СОШ №1 п. Новошахтинский"" Михайловского МР"</c:v>
                </c:pt>
                <c:pt idx="11">
                  <c:v>МОБУ «Синельниковская СОШ Октябрьского МР»</c:v>
                </c:pt>
                <c:pt idx="12">
                  <c:v>МБОУ «СОШ № 19 г. Владивостока»</c:v>
                </c:pt>
                <c:pt idx="13">
                  <c:v>МБОУ «СОШ № 44 г. Владивостока»</c:v>
                </c:pt>
                <c:pt idx="14">
                  <c:v>МОБУ «СОШ с.Малиново» Дальнереченского МР</c:v>
                </c:pt>
                <c:pt idx="15">
                  <c:v>МОБУ «СОШ № 2" Пожарского МР</c:v>
                </c:pt>
                <c:pt idx="16">
                  <c:v>МБОУ «СОШ № 24" НГО</c:v>
                </c:pt>
                <c:pt idx="17">
                  <c:v>МБОУ  "СОШ №2" с. Новосысоевка</c:v>
                </c:pt>
                <c:pt idx="18">
                  <c:v>МОБУ «СОШ с.Веденка» Дальнереченского МР</c:v>
                </c:pt>
                <c:pt idx="19">
                  <c:v>МКОУ «СОШ пгт Посьет Хасанского МР»</c:v>
                </c:pt>
                <c:pt idx="20">
                  <c:v>МБОУ «СОШ № 46 г. Владивостока»</c:v>
                </c:pt>
                <c:pt idx="21">
                  <c:v>МБОУ «СОШ № 71 г. Владивостока»</c:v>
                </c:pt>
                <c:pt idx="22">
                  <c:v>МБОУ «СОШ № 43 г. Владивостока»</c:v>
                </c:pt>
                <c:pt idx="23">
                  <c:v>МБОУ «СОШ № 63 г. Владивостока»</c:v>
                </c:pt>
                <c:pt idx="24">
                  <c:v>МБОУ «СОШ п. Горные Ключи Кировского МР»</c:v>
                </c:pt>
                <c:pt idx="25">
                  <c:v>МБОУ "Сергеевская СОШ Пограничного МР"</c:v>
                </c:pt>
                <c:pt idx="26">
                  <c:v>МБОУ "СОШ № 1 "Полюс" НГО</c:v>
                </c:pt>
                <c:pt idx="27">
                  <c:v>МКОУ "СОШ № 2" с. Камень-Рыболов</c:v>
                </c:pt>
                <c:pt idx="28">
                  <c:v>МБОУ «СОШ № 253 городского округа ЗАТО Фокино (п.Дунай) имени Т.И. Островской»</c:v>
                </c:pt>
                <c:pt idx="29">
                  <c:v>МКОУ «СОШ № 24" с.Богуславец Красноармейского МР</c:v>
                </c:pt>
              </c:strCache>
            </c:strRef>
          </c:cat>
          <c:val>
            <c:numRef>
              <c:f>'ВПР МАТ 2022-2023'!$S$37:$S$66</c:f>
              <c:numCache>
                <c:formatCode>General</c:formatCode>
                <c:ptCount val="3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7.69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7.5</c:v>
                </c:pt>
                <c:pt idx="11">
                  <c:v>0</c:v>
                </c:pt>
                <c:pt idx="12">
                  <c:v>0</c:v>
                </c:pt>
                <c:pt idx="13">
                  <c:v>2.63</c:v>
                </c:pt>
                <c:pt idx="14">
                  <c:v>0</c:v>
                </c:pt>
                <c:pt idx="15">
                  <c:v>6.67</c:v>
                </c:pt>
                <c:pt idx="16">
                  <c:v>1.54</c:v>
                </c:pt>
                <c:pt idx="17">
                  <c:v>7.14</c:v>
                </c:pt>
                <c:pt idx="18">
                  <c:v>5.56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2.7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6489-42FD-BD2E-47D180B044F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35443295"/>
        <c:axId val="704889727"/>
      </c:barChart>
      <c:catAx>
        <c:axId val="6354432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4889727"/>
        <c:crosses val="autoZero"/>
        <c:auto val="1"/>
        <c:lblAlgn val="ctr"/>
        <c:lblOffset val="100"/>
        <c:noMultiLvlLbl val="0"/>
      </c:catAx>
      <c:valAx>
        <c:axId val="704889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354432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4712773474387668"/>
          <c:y val="0.9550430493674682"/>
          <c:w val="0.30179618903195976"/>
          <c:h val="3.59046176342654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1757D"/>
      </a:solidFill>
    </a:ln>
    <a:effectLst/>
  </c:spPr>
  <c:txPr>
    <a:bodyPr/>
    <a:lstStyle/>
    <a:p>
      <a:pPr>
        <a:defRPr>
          <a:solidFill>
            <a:srgbClr val="16161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Доля оценки "2" за три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'ВПР Физ 2022-2023'!$B$19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4.1904261630411948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7F6-4B4B-B8C2-D5E1B35955ED}"/>
                </c:ext>
              </c:extLst>
            </c:dLbl>
            <c:dLbl>
              <c:idx val="3"/>
              <c:layout>
                <c:manualLayout>
                  <c:x val="-1.2571278489123738E-2"/>
                  <c:y val="-8.487556272013328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7F6-4B4B-B8C2-D5E1B35955E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F6-4B4B-B8C2-D5E1B35955E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F6-4B4B-B8C2-D5E1B35955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Физ 2022-2023'!$A$20:$A$28</c:f>
              <c:strCache>
                <c:ptCount val="9"/>
                <c:pt idx="0">
                  <c:v>МОБУ «СОШ № 4" Пожарского МР</c:v>
                </c:pt>
                <c:pt idx="1">
                  <c:v>МБОУ «СОШ № 59 г. Владивостока»</c:v>
                </c:pt>
                <c:pt idx="2">
                  <c:v>МБОУ «СОШ № 19 г. Владивостока»</c:v>
                </c:pt>
                <c:pt idx="3">
                  <c:v>МБОУ «СОШ № 44 г. Владивостока»</c:v>
                </c:pt>
                <c:pt idx="4">
                  <c:v>МОБУ «СОШ № 2" МР</c:v>
                </c:pt>
                <c:pt idx="5">
                  <c:v>МБОУ «СОШ № 71 г. Владивостока»</c:v>
                </c:pt>
                <c:pt idx="6">
                  <c:v>МБОУ «СОШ № 43 г. Владивостока»</c:v>
                </c:pt>
                <c:pt idx="7">
                  <c:v>МБОУ «СОШ № 63  г. Владивостока»</c:v>
                </c:pt>
                <c:pt idx="8">
                  <c:v>МБОУ «СОШ № 253 ГО ЗАТО Фокино»</c:v>
                </c:pt>
              </c:strCache>
            </c:strRef>
          </c:cat>
          <c:val>
            <c:numRef>
              <c:f>'ВПР Физ 2022-2023'!$B$20:$B$28</c:f>
              <c:numCache>
                <c:formatCode>General</c:formatCode>
                <c:ptCount val="9"/>
                <c:pt idx="0">
                  <c:v>59.09</c:v>
                </c:pt>
                <c:pt idx="1">
                  <c:v>11.76</c:v>
                </c:pt>
                <c:pt idx="2">
                  <c:v>4.76</c:v>
                </c:pt>
                <c:pt idx="3">
                  <c:v>5.88</c:v>
                </c:pt>
                <c:pt idx="4">
                  <c:v>32</c:v>
                </c:pt>
                <c:pt idx="5">
                  <c:v>12.5</c:v>
                </c:pt>
                <c:pt idx="6">
                  <c:v>0</c:v>
                </c:pt>
                <c:pt idx="7">
                  <c:v>0</c:v>
                </c:pt>
                <c:pt idx="8">
                  <c:v>9.09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F6-4B4B-B8C2-D5E1B35955ED}"/>
            </c:ext>
          </c:extLst>
        </c:ser>
        <c:ser>
          <c:idx val="1"/>
          <c:order val="1"/>
          <c:tx>
            <c:strRef>
              <c:f>'ВПР Физ 2022-2023'!$C$19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0476065407603083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7F6-4B4B-B8C2-D5E1B35955ED}"/>
                </c:ext>
              </c:extLst>
            </c:dLbl>
            <c:dLbl>
              <c:idx val="6"/>
              <c:layout>
                <c:manualLayout>
                  <c:x val="-2.801513864442211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7F6-4B4B-B8C2-D5E1B35955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Физ 2022-2023'!$A$20:$A$28</c:f>
              <c:strCache>
                <c:ptCount val="9"/>
                <c:pt idx="0">
                  <c:v>МОБУ «СОШ № 4" Пожарского МР</c:v>
                </c:pt>
                <c:pt idx="1">
                  <c:v>МБОУ «СОШ № 59 г. Владивостока»</c:v>
                </c:pt>
                <c:pt idx="2">
                  <c:v>МБОУ «СОШ № 19 г. Владивостока»</c:v>
                </c:pt>
                <c:pt idx="3">
                  <c:v>МБОУ «СОШ № 44 г. Владивостока»</c:v>
                </c:pt>
                <c:pt idx="4">
                  <c:v>МОБУ «СОШ № 2" МР</c:v>
                </c:pt>
                <c:pt idx="5">
                  <c:v>МБОУ «СОШ № 71 г. Владивостока»</c:v>
                </c:pt>
                <c:pt idx="6">
                  <c:v>МБОУ «СОШ № 43 г. Владивостока»</c:v>
                </c:pt>
                <c:pt idx="7">
                  <c:v>МБОУ «СОШ № 63  г. Владивостока»</c:v>
                </c:pt>
                <c:pt idx="8">
                  <c:v>МБОУ «СОШ № 253 ГО ЗАТО Фокино»</c:v>
                </c:pt>
              </c:strCache>
            </c:strRef>
          </c:cat>
          <c:val>
            <c:numRef>
              <c:f>'ВПР Физ 2022-2023'!$C$20:$C$28</c:f>
              <c:numCache>
                <c:formatCode>General</c:formatCode>
                <c:ptCount val="9"/>
                <c:pt idx="0">
                  <c:v>13.33</c:v>
                </c:pt>
                <c:pt idx="1">
                  <c:v>14.29</c:v>
                </c:pt>
                <c:pt idx="2">
                  <c:v>4.55</c:v>
                </c:pt>
                <c:pt idx="3">
                  <c:v>4.76</c:v>
                </c:pt>
                <c:pt idx="4">
                  <c:v>23.81</c:v>
                </c:pt>
                <c:pt idx="5">
                  <c:v>16.670000000000002</c:v>
                </c:pt>
                <c:pt idx="6">
                  <c:v>12.5</c:v>
                </c:pt>
                <c:pt idx="7">
                  <c:v>27.27</c:v>
                </c:pt>
                <c:pt idx="8">
                  <c:v>15.79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F6-4B4B-B8C2-D5E1B35955ED}"/>
            </c:ext>
          </c:extLst>
        </c:ser>
        <c:ser>
          <c:idx val="2"/>
          <c:order val="2"/>
          <c:tx>
            <c:strRef>
              <c:f>'ВПР Физ 2022-2023'!$D$19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676170465216493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7F6-4B4B-B8C2-D5E1B35955ED}"/>
                </c:ext>
              </c:extLst>
            </c:dLbl>
            <c:dLbl>
              <c:idx val="3"/>
              <c:layout>
                <c:manualLayout>
                  <c:x val="2.0952130815206166E-2"/>
                  <c:y val="-8.4875562720133283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7F6-4B4B-B8C2-D5E1B35955E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F6-4B4B-B8C2-D5E1B35955ED}"/>
                </c:ext>
              </c:extLst>
            </c:dLbl>
            <c:dLbl>
              <c:idx val="8"/>
              <c:layout>
                <c:manualLayout>
                  <c:x val="1.2571278489123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F6-4B4B-B8C2-D5E1B35955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Физ 2022-2023'!$A$20:$A$28</c:f>
              <c:strCache>
                <c:ptCount val="9"/>
                <c:pt idx="0">
                  <c:v>МОБУ «СОШ № 4" Пожарского МР</c:v>
                </c:pt>
                <c:pt idx="1">
                  <c:v>МБОУ «СОШ № 59 г. Владивостока»</c:v>
                </c:pt>
                <c:pt idx="2">
                  <c:v>МБОУ «СОШ № 19 г. Владивостока»</c:v>
                </c:pt>
                <c:pt idx="3">
                  <c:v>МБОУ «СОШ № 44 г. Владивостока»</c:v>
                </c:pt>
                <c:pt idx="4">
                  <c:v>МОБУ «СОШ № 2" МР</c:v>
                </c:pt>
                <c:pt idx="5">
                  <c:v>МБОУ «СОШ № 71 г. Владивостока»</c:v>
                </c:pt>
                <c:pt idx="6">
                  <c:v>МБОУ «СОШ № 43 г. Владивостока»</c:v>
                </c:pt>
                <c:pt idx="7">
                  <c:v>МБОУ «СОШ № 63  г. Владивостока»</c:v>
                </c:pt>
                <c:pt idx="8">
                  <c:v>МБОУ «СОШ № 253 ГО ЗАТО Фокино»</c:v>
                </c:pt>
              </c:strCache>
            </c:strRef>
          </c:cat>
          <c:val>
            <c:numRef>
              <c:f>'ВПР Физ 2022-2023'!$D$20:$D$28</c:f>
              <c:numCache>
                <c:formatCode>General</c:formatCode>
                <c:ptCount val="9"/>
                <c:pt idx="0">
                  <c:v>45.45</c:v>
                </c:pt>
                <c:pt idx="1">
                  <c:v>35.71</c:v>
                </c:pt>
                <c:pt idx="2">
                  <c:v>9.09</c:v>
                </c:pt>
                <c:pt idx="3">
                  <c:v>6.67</c:v>
                </c:pt>
                <c:pt idx="4">
                  <c:v>35</c:v>
                </c:pt>
                <c:pt idx="5">
                  <c:v>18.18</c:v>
                </c:pt>
                <c:pt idx="6">
                  <c:v>14.29</c:v>
                </c:pt>
                <c:pt idx="7">
                  <c:v>0</c:v>
                </c:pt>
                <c:pt idx="8">
                  <c:v>4.76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F6-4B4B-B8C2-D5E1B35955E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43309695"/>
        <c:axId val="704922591"/>
      </c:barChart>
      <c:catAx>
        <c:axId val="3433096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4922591"/>
        <c:crosses val="autoZero"/>
        <c:auto val="1"/>
        <c:lblAlgn val="ctr"/>
        <c:lblOffset val="100"/>
        <c:noMultiLvlLbl val="0"/>
      </c:catAx>
      <c:valAx>
        <c:axId val="704922591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43309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1757D"/>
      </a:solidFill>
    </a:ln>
    <a:effectLst/>
  </c:spPr>
  <c:txPr>
    <a:bodyPr/>
    <a:lstStyle/>
    <a:p>
      <a:pPr>
        <a:defRPr sz="1400">
          <a:solidFill>
            <a:srgbClr val="16161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Доля оценки "3" за три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'ВПР Физ 2022-2023'!$G$19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Физ 2022-2023'!$F$20:$F$28</c:f>
              <c:strCache>
                <c:ptCount val="9"/>
                <c:pt idx="0">
                  <c:v>МОБУ «СОШ № 4" Пожарского МР</c:v>
                </c:pt>
                <c:pt idx="1">
                  <c:v>МБОУ «СОШ № 59 г. Владивостока»</c:v>
                </c:pt>
                <c:pt idx="2">
                  <c:v>МБОУ «СОШ № 19 г. Владивостока»</c:v>
                </c:pt>
                <c:pt idx="3">
                  <c:v>МБОУ «СОШ № 44 г. Владивостока»</c:v>
                </c:pt>
                <c:pt idx="4">
                  <c:v>МОБУ «СОШ № 2" МР</c:v>
                </c:pt>
                <c:pt idx="5">
                  <c:v>МБОУ «СОШ № 71 г. Владивостока»</c:v>
                </c:pt>
                <c:pt idx="6">
                  <c:v>МБОУ «СОШ № 43 г. Владивостока»</c:v>
                </c:pt>
                <c:pt idx="7">
                  <c:v>МБОУ «СОШ № 63  г. Владивостока»</c:v>
                </c:pt>
                <c:pt idx="8">
                  <c:v>МБОУ «СОШ № 253 ГО ЗАТО Фокино»</c:v>
                </c:pt>
              </c:strCache>
            </c:strRef>
          </c:cat>
          <c:val>
            <c:numRef>
              <c:f>'ВПР Физ 2022-2023'!$G$20:$G$28</c:f>
              <c:numCache>
                <c:formatCode>General</c:formatCode>
                <c:ptCount val="9"/>
                <c:pt idx="0">
                  <c:v>31.82</c:v>
                </c:pt>
                <c:pt idx="1">
                  <c:v>41.18</c:v>
                </c:pt>
                <c:pt idx="2">
                  <c:v>61.9</c:v>
                </c:pt>
                <c:pt idx="3">
                  <c:v>76.47</c:v>
                </c:pt>
                <c:pt idx="4">
                  <c:v>44</c:v>
                </c:pt>
                <c:pt idx="5">
                  <c:v>75</c:v>
                </c:pt>
                <c:pt idx="6">
                  <c:v>94.12</c:v>
                </c:pt>
                <c:pt idx="7">
                  <c:v>41.18</c:v>
                </c:pt>
                <c:pt idx="8">
                  <c:v>63.64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52-4703-AA38-0D38C9B1C5A7}"/>
            </c:ext>
          </c:extLst>
        </c:ser>
        <c:ser>
          <c:idx val="1"/>
          <c:order val="1"/>
          <c:tx>
            <c:strRef>
              <c:f>'ВПР Физ 2022-2023'!$H$19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0.11314150640211344"/>
                  <c:y val="-4.027572699272953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752-4703-AA38-0D38C9B1C5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Физ 2022-2023'!$F$20:$F$28</c:f>
              <c:strCache>
                <c:ptCount val="9"/>
                <c:pt idx="0">
                  <c:v>МОБУ «СОШ № 4" Пожарского МР</c:v>
                </c:pt>
                <c:pt idx="1">
                  <c:v>МБОУ «СОШ № 59 г. Владивостока»</c:v>
                </c:pt>
                <c:pt idx="2">
                  <c:v>МБОУ «СОШ № 19 г. Владивостока»</c:v>
                </c:pt>
                <c:pt idx="3">
                  <c:v>МБОУ «СОШ № 44 г. Владивостока»</c:v>
                </c:pt>
                <c:pt idx="4">
                  <c:v>МОБУ «СОШ № 2" МР</c:v>
                </c:pt>
                <c:pt idx="5">
                  <c:v>МБОУ «СОШ № 71 г. Владивостока»</c:v>
                </c:pt>
                <c:pt idx="6">
                  <c:v>МБОУ «СОШ № 43 г. Владивостока»</c:v>
                </c:pt>
                <c:pt idx="7">
                  <c:v>МБОУ «СОШ № 63  г. Владивостока»</c:v>
                </c:pt>
                <c:pt idx="8">
                  <c:v>МБОУ «СОШ № 253 ГО ЗАТО Фокино»</c:v>
                </c:pt>
              </c:strCache>
            </c:strRef>
          </c:cat>
          <c:val>
            <c:numRef>
              <c:f>'ВПР Физ 2022-2023'!$H$20:$H$28</c:f>
              <c:numCache>
                <c:formatCode>General</c:formatCode>
                <c:ptCount val="9"/>
                <c:pt idx="0">
                  <c:v>33.33</c:v>
                </c:pt>
                <c:pt idx="1">
                  <c:v>57.14</c:v>
                </c:pt>
                <c:pt idx="2">
                  <c:v>72.73</c:v>
                </c:pt>
                <c:pt idx="3">
                  <c:v>57.14</c:v>
                </c:pt>
                <c:pt idx="4">
                  <c:v>66.67</c:v>
                </c:pt>
                <c:pt idx="5">
                  <c:v>75</c:v>
                </c:pt>
                <c:pt idx="6">
                  <c:v>87.5</c:v>
                </c:pt>
                <c:pt idx="7">
                  <c:v>18.18</c:v>
                </c:pt>
                <c:pt idx="8">
                  <c:v>52.63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52-4703-AA38-0D38C9B1C5A7}"/>
            </c:ext>
          </c:extLst>
        </c:ser>
        <c:ser>
          <c:idx val="2"/>
          <c:order val="2"/>
          <c:tx>
            <c:strRef>
              <c:f>'ВПР Физ 2022-2023'!$I$19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Физ 2022-2023'!$F$20:$F$28</c:f>
              <c:strCache>
                <c:ptCount val="9"/>
                <c:pt idx="0">
                  <c:v>МОБУ «СОШ № 4" Пожарского МР</c:v>
                </c:pt>
                <c:pt idx="1">
                  <c:v>МБОУ «СОШ № 59 г. Владивостока»</c:v>
                </c:pt>
                <c:pt idx="2">
                  <c:v>МБОУ «СОШ № 19 г. Владивостока»</c:v>
                </c:pt>
                <c:pt idx="3">
                  <c:v>МБОУ «СОШ № 44 г. Владивостока»</c:v>
                </c:pt>
                <c:pt idx="4">
                  <c:v>МОБУ «СОШ № 2" МР</c:v>
                </c:pt>
                <c:pt idx="5">
                  <c:v>МБОУ «СОШ № 71 г. Владивостока»</c:v>
                </c:pt>
                <c:pt idx="6">
                  <c:v>МБОУ «СОШ № 43 г. Владивостока»</c:v>
                </c:pt>
                <c:pt idx="7">
                  <c:v>МБОУ «СОШ № 63  г. Владивостока»</c:v>
                </c:pt>
                <c:pt idx="8">
                  <c:v>МБОУ «СОШ № 253 ГО ЗАТО Фокино»</c:v>
                </c:pt>
              </c:strCache>
            </c:strRef>
          </c:cat>
          <c:val>
            <c:numRef>
              <c:f>'ВПР Физ 2022-2023'!$I$20:$I$28</c:f>
              <c:numCache>
                <c:formatCode>General</c:formatCode>
                <c:ptCount val="9"/>
                <c:pt idx="0">
                  <c:v>50</c:v>
                </c:pt>
                <c:pt idx="1">
                  <c:v>28.57</c:v>
                </c:pt>
                <c:pt idx="2">
                  <c:v>31.82</c:v>
                </c:pt>
                <c:pt idx="3">
                  <c:v>66.67</c:v>
                </c:pt>
                <c:pt idx="4">
                  <c:v>60</c:v>
                </c:pt>
                <c:pt idx="5">
                  <c:v>63.64</c:v>
                </c:pt>
                <c:pt idx="6">
                  <c:v>61.9</c:v>
                </c:pt>
                <c:pt idx="7">
                  <c:v>54.55</c:v>
                </c:pt>
                <c:pt idx="8">
                  <c:v>61.9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52-4703-AA38-0D38C9B1C5A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21513567"/>
        <c:axId val="704938815"/>
      </c:barChart>
      <c:catAx>
        <c:axId val="5215135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4938815"/>
        <c:crosses val="autoZero"/>
        <c:auto val="1"/>
        <c:lblAlgn val="ctr"/>
        <c:lblOffset val="100"/>
        <c:noMultiLvlLbl val="0"/>
      </c:catAx>
      <c:valAx>
        <c:axId val="704938815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2151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1757D"/>
      </a:solidFill>
    </a:ln>
    <a:effectLst/>
  </c:spPr>
  <c:txPr>
    <a:bodyPr/>
    <a:lstStyle/>
    <a:p>
      <a:pPr>
        <a:defRPr sz="1400">
          <a:solidFill>
            <a:srgbClr val="16161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Доля оценки "4" за три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'ВПР Физ 2022-2023'!$L$19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Физ 2022-2023'!$K$20:$K$28</c:f>
              <c:strCache>
                <c:ptCount val="9"/>
                <c:pt idx="0">
                  <c:v>МОБУ «СОШ № 4" Пожарского МР</c:v>
                </c:pt>
                <c:pt idx="1">
                  <c:v>МБОУ «СОШ № 59 г. Владивостока»</c:v>
                </c:pt>
                <c:pt idx="2">
                  <c:v>МБОУ «СОШ № 19 г. Владивостока»</c:v>
                </c:pt>
                <c:pt idx="3">
                  <c:v>МБОУ «СОШ № 44 г. Владивостока»</c:v>
                </c:pt>
                <c:pt idx="4">
                  <c:v>МОБУ «СОШ № 2" Пожарского МР</c:v>
                </c:pt>
                <c:pt idx="5">
                  <c:v>МБОУ «СОШ № 71 г. Владивостока»</c:v>
                </c:pt>
                <c:pt idx="6">
                  <c:v>МБОУ «СОШ № 43 г. Владивостока»</c:v>
                </c:pt>
                <c:pt idx="7">
                  <c:v>МБОУ «СОШ № 63  г. Владивостока»</c:v>
                </c:pt>
                <c:pt idx="8">
                  <c:v>МБОУ «СОШ № 253 ГО ЗАТО Фокино»</c:v>
                </c:pt>
              </c:strCache>
            </c:strRef>
          </c:cat>
          <c:val>
            <c:numRef>
              <c:f>'ВПР Физ 2022-2023'!$L$20:$L$28</c:f>
              <c:numCache>
                <c:formatCode>General</c:formatCode>
                <c:ptCount val="9"/>
                <c:pt idx="0">
                  <c:v>9.09</c:v>
                </c:pt>
                <c:pt idx="1">
                  <c:v>47.06</c:v>
                </c:pt>
                <c:pt idx="2">
                  <c:v>33.33</c:v>
                </c:pt>
                <c:pt idx="3">
                  <c:v>17.649999999999999</c:v>
                </c:pt>
                <c:pt idx="4">
                  <c:v>12</c:v>
                </c:pt>
                <c:pt idx="5">
                  <c:v>12.5</c:v>
                </c:pt>
                <c:pt idx="6">
                  <c:v>5.88</c:v>
                </c:pt>
                <c:pt idx="7">
                  <c:v>47.06</c:v>
                </c:pt>
                <c:pt idx="8">
                  <c:v>27.27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99-472C-8CBA-59AFDCDCADE9}"/>
            </c:ext>
          </c:extLst>
        </c:ser>
        <c:ser>
          <c:idx val="1"/>
          <c:order val="1"/>
          <c:tx>
            <c:strRef>
              <c:f>'ВПР Физ 2022-2023'!$M$19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99-472C-8CBA-59AFDCDCAD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Физ 2022-2023'!$K$20:$K$28</c:f>
              <c:strCache>
                <c:ptCount val="9"/>
                <c:pt idx="0">
                  <c:v>МОБУ «СОШ № 4" Пожарского МР</c:v>
                </c:pt>
                <c:pt idx="1">
                  <c:v>МБОУ «СОШ № 59 г. Владивостока»</c:v>
                </c:pt>
                <c:pt idx="2">
                  <c:v>МБОУ «СОШ № 19 г. Владивостока»</c:v>
                </c:pt>
                <c:pt idx="3">
                  <c:v>МБОУ «СОШ № 44 г. Владивостока»</c:v>
                </c:pt>
                <c:pt idx="4">
                  <c:v>МОБУ «СОШ № 2" Пожарского МР</c:v>
                </c:pt>
                <c:pt idx="5">
                  <c:v>МБОУ «СОШ № 71 г. Владивостока»</c:v>
                </c:pt>
                <c:pt idx="6">
                  <c:v>МБОУ «СОШ № 43 г. Владивостока»</c:v>
                </c:pt>
                <c:pt idx="7">
                  <c:v>МБОУ «СОШ № 63  г. Владивостока»</c:v>
                </c:pt>
                <c:pt idx="8">
                  <c:v>МБОУ «СОШ № 253 ГО ЗАТО Фокино»</c:v>
                </c:pt>
              </c:strCache>
            </c:strRef>
          </c:cat>
          <c:val>
            <c:numRef>
              <c:f>'ВПР Физ 2022-2023'!$M$20:$M$28</c:f>
              <c:numCache>
                <c:formatCode>General</c:formatCode>
                <c:ptCount val="9"/>
                <c:pt idx="0">
                  <c:v>40</c:v>
                </c:pt>
                <c:pt idx="1">
                  <c:v>28.57</c:v>
                </c:pt>
                <c:pt idx="2">
                  <c:v>18.18</c:v>
                </c:pt>
                <c:pt idx="3">
                  <c:v>38.1</c:v>
                </c:pt>
                <c:pt idx="4">
                  <c:v>9.52</c:v>
                </c:pt>
                <c:pt idx="5">
                  <c:v>8.33</c:v>
                </c:pt>
                <c:pt idx="6">
                  <c:v>0</c:v>
                </c:pt>
                <c:pt idx="7">
                  <c:v>0</c:v>
                </c:pt>
                <c:pt idx="8">
                  <c:v>15.79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99-472C-8CBA-59AFDCDCADE9}"/>
            </c:ext>
          </c:extLst>
        </c:ser>
        <c:ser>
          <c:idx val="2"/>
          <c:order val="2"/>
          <c:tx>
            <c:strRef>
              <c:f>'ВПР Физ 2022-2023'!$N$19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Физ 2022-2023'!$K$20:$K$28</c:f>
              <c:strCache>
                <c:ptCount val="9"/>
                <c:pt idx="0">
                  <c:v>МОБУ «СОШ № 4" Пожарского МР</c:v>
                </c:pt>
                <c:pt idx="1">
                  <c:v>МБОУ «СОШ № 59 г. Владивостока»</c:v>
                </c:pt>
                <c:pt idx="2">
                  <c:v>МБОУ «СОШ № 19 г. Владивостока»</c:v>
                </c:pt>
                <c:pt idx="3">
                  <c:v>МБОУ «СОШ № 44 г. Владивостока»</c:v>
                </c:pt>
                <c:pt idx="4">
                  <c:v>МОБУ «СОШ № 2" Пожарского МР</c:v>
                </c:pt>
                <c:pt idx="5">
                  <c:v>МБОУ «СОШ № 71 г. Владивостока»</c:v>
                </c:pt>
                <c:pt idx="6">
                  <c:v>МБОУ «СОШ № 43 г. Владивостока»</c:v>
                </c:pt>
                <c:pt idx="7">
                  <c:v>МБОУ «СОШ № 63  г. Владивостока»</c:v>
                </c:pt>
                <c:pt idx="8">
                  <c:v>МБОУ «СОШ № 253 ГО ЗАТО Фокино»</c:v>
                </c:pt>
              </c:strCache>
            </c:strRef>
          </c:cat>
          <c:val>
            <c:numRef>
              <c:f>'ВПР Физ 2022-2023'!$N$20:$N$28</c:f>
              <c:numCache>
                <c:formatCode>General</c:formatCode>
                <c:ptCount val="9"/>
                <c:pt idx="0">
                  <c:v>4.55</c:v>
                </c:pt>
                <c:pt idx="1">
                  <c:v>28.57</c:v>
                </c:pt>
                <c:pt idx="2">
                  <c:v>45.45</c:v>
                </c:pt>
                <c:pt idx="3">
                  <c:v>26.67</c:v>
                </c:pt>
                <c:pt idx="4">
                  <c:v>5</c:v>
                </c:pt>
                <c:pt idx="5">
                  <c:v>18.18</c:v>
                </c:pt>
                <c:pt idx="6">
                  <c:v>23.81</c:v>
                </c:pt>
                <c:pt idx="7">
                  <c:v>36.36</c:v>
                </c:pt>
                <c:pt idx="8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299-472C-8CBA-59AFDCDCADE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20173119"/>
        <c:axId val="529992383"/>
      </c:barChart>
      <c:catAx>
        <c:axId val="5201731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29992383"/>
        <c:crosses val="autoZero"/>
        <c:auto val="1"/>
        <c:lblAlgn val="ctr"/>
        <c:lblOffset val="100"/>
        <c:noMultiLvlLbl val="0"/>
      </c:catAx>
      <c:valAx>
        <c:axId val="529992383"/>
        <c:scaling>
          <c:orientation val="minMax"/>
          <c:max val="10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520173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38189"/>
      </a:solidFill>
    </a:ln>
    <a:effectLst/>
  </c:spPr>
  <c:txPr>
    <a:bodyPr/>
    <a:lstStyle/>
    <a:p>
      <a:pPr>
        <a:defRPr sz="1400">
          <a:solidFill>
            <a:srgbClr val="16161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Доля оценки "5" за три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'ВПР Физ 2022-2023'!$Q$19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D3-46A5-9DB4-4B81261A8B0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D3-46A5-9DB4-4B81261A8B0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D3-46A5-9DB4-4B81261A8B0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D3-46A5-9DB4-4B81261A8B0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D3-46A5-9DB4-4B81261A8B0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D3-46A5-9DB4-4B81261A8B01}"/>
                </c:ext>
              </c:extLst>
            </c:dLbl>
            <c:dLbl>
              <c:idx val="7"/>
              <c:layout>
                <c:manualLayout>
                  <c:x val="-3.308208890555246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0AD3-46A5-9DB4-4B81261A8B0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D3-46A5-9DB4-4B81261A8B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Физ 2022-2023'!$P$20:$P$28</c:f>
              <c:strCache>
                <c:ptCount val="9"/>
                <c:pt idx="0">
                  <c:v>МОБУ «СОШ № 4" Пожарского МР</c:v>
                </c:pt>
                <c:pt idx="1">
                  <c:v>МБОУ «СОШ № 59 г. Владивостока»</c:v>
                </c:pt>
                <c:pt idx="2">
                  <c:v>МБОУ «СОШ № 19 г. Владивостока»</c:v>
                </c:pt>
                <c:pt idx="3">
                  <c:v>МБОУ «СОШ № 44 г. Владивостока»</c:v>
                </c:pt>
                <c:pt idx="4">
                  <c:v>МОБУ «СОШ № 2" Пожарского МР</c:v>
                </c:pt>
                <c:pt idx="5">
                  <c:v>МБОУ «СОШ № 71 г. Владивостока»</c:v>
                </c:pt>
                <c:pt idx="6">
                  <c:v>МБОУ «СОШ № 43 г. Владивостока»</c:v>
                </c:pt>
                <c:pt idx="7">
                  <c:v>МБОУ «СОШ № 63  г. Владивостока»</c:v>
                </c:pt>
                <c:pt idx="8">
                  <c:v>МБОУ «СОШ № 253 ГО ЗАТО Фокино»</c:v>
                </c:pt>
              </c:strCache>
            </c:strRef>
          </c:cat>
          <c:val>
            <c:numRef>
              <c:f>'ВПР Физ 2022-2023'!$Q$20:$Q$28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12</c:v>
                </c:pt>
                <c:pt idx="5">
                  <c:v>0</c:v>
                </c:pt>
                <c:pt idx="6">
                  <c:v>0</c:v>
                </c:pt>
                <c:pt idx="7">
                  <c:v>11.76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AD3-46A5-9DB4-4B81261A8B01}"/>
            </c:ext>
          </c:extLst>
        </c:ser>
        <c:ser>
          <c:idx val="1"/>
          <c:order val="1"/>
          <c:tx>
            <c:strRef>
              <c:f>'ВПР Физ 2022-2023'!$R$19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AD3-46A5-9DB4-4B81261A8B01}"/>
                </c:ext>
              </c:extLst>
            </c:dLbl>
            <c:dLbl>
              <c:idx val="2"/>
              <c:layout>
                <c:manualLayout>
                  <c:x val="-9.0875004651082922E-3"/>
                  <c:y val="-4.027572699272953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D3-46A5-9DB4-4B81261A8B0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AD3-46A5-9DB4-4B81261A8B0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D3-46A5-9DB4-4B81261A8B0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AD3-46A5-9DB4-4B81261A8B0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AD3-46A5-9DB4-4B81261A8B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Физ 2022-2023'!$P$20:$P$28</c:f>
              <c:strCache>
                <c:ptCount val="9"/>
                <c:pt idx="0">
                  <c:v>МОБУ «СОШ № 4" Пожарского МР</c:v>
                </c:pt>
                <c:pt idx="1">
                  <c:v>МБОУ «СОШ № 59 г. Владивостока»</c:v>
                </c:pt>
                <c:pt idx="2">
                  <c:v>МБОУ «СОШ № 19 г. Владивостока»</c:v>
                </c:pt>
                <c:pt idx="3">
                  <c:v>МБОУ «СОШ № 44 г. Владивостока»</c:v>
                </c:pt>
                <c:pt idx="4">
                  <c:v>МОБУ «СОШ № 2" Пожарского МР</c:v>
                </c:pt>
                <c:pt idx="5">
                  <c:v>МБОУ «СОШ № 71 г. Владивостока»</c:v>
                </c:pt>
                <c:pt idx="6">
                  <c:v>МБОУ «СОШ № 43 г. Владивостока»</c:v>
                </c:pt>
                <c:pt idx="7">
                  <c:v>МБОУ «СОШ № 63  г. Владивостока»</c:v>
                </c:pt>
                <c:pt idx="8">
                  <c:v>МБОУ «СОШ № 253 ГО ЗАТО Фокино»</c:v>
                </c:pt>
              </c:strCache>
            </c:strRef>
          </c:cat>
          <c:val>
            <c:numRef>
              <c:f>'ВПР Физ 2022-2023'!$R$20:$R$28</c:f>
              <c:numCache>
                <c:formatCode>General</c:formatCode>
                <c:ptCount val="9"/>
                <c:pt idx="0">
                  <c:v>13.33</c:v>
                </c:pt>
                <c:pt idx="1">
                  <c:v>0</c:v>
                </c:pt>
                <c:pt idx="2">
                  <c:v>4.55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54.55</c:v>
                </c:pt>
                <c:pt idx="8">
                  <c:v>15.79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AD3-46A5-9DB4-4B81261A8B01}"/>
            </c:ext>
          </c:extLst>
        </c:ser>
        <c:ser>
          <c:idx val="2"/>
          <c:order val="2"/>
          <c:tx>
            <c:strRef>
              <c:f>'ВПР Физ 2022-2023'!$S$19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AD3-46A5-9DB4-4B81261A8B0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AD3-46A5-9DB4-4B81261A8B0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AD3-46A5-9DB4-4B81261A8B01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D3-46A5-9DB4-4B81261A8B01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AD3-46A5-9DB4-4B81261A8B0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0AD3-46A5-9DB4-4B81261A8B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'ВПР Физ 2022-2023'!$P$20:$P$28</c:f>
              <c:strCache>
                <c:ptCount val="9"/>
                <c:pt idx="0">
                  <c:v>МОБУ «СОШ № 4" Пожарского МР</c:v>
                </c:pt>
                <c:pt idx="1">
                  <c:v>МБОУ «СОШ № 59 г. Владивостока»</c:v>
                </c:pt>
                <c:pt idx="2">
                  <c:v>МБОУ «СОШ № 19 г. Владивостока»</c:v>
                </c:pt>
                <c:pt idx="3">
                  <c:v>МБОУ «СОШ № 44 г. Владивостока»</c:v>
                </c:pt>
                <c:pt idx="4">
                  <c:v>МОБУ «СОШ № 2" Пожарского МР</c:v>
                </c:pt>
                <c:pt idx="5">
                  <c:v>МБОУ «СОШ № 71 г. Владивостока»</c:v>
                </c:pt>
                <c:pt idx="6">
                  <c:v>МБОУ «СОШ № 43 г. Владивостока»</c:v>
                </c:pt>
                <c:pt idx="7">
                  <c:v>МБОУ «СОШ № 63  г. Владивостока»</c:v>
                </c:pt>
                <c:pt idx="8">
                  <c:v>МБОУ «СОШ № 253 ГО ЗАТО Фокино»</c:v>
                </c:pt>
              </c:strCache>
            </c:strRef>
          </c:cat>
          <c:val>
            <c:numRef>
              <c:f>'ВПР Физ 2022-2023'!$S$20:$S$28</c:f>
              <c:numCache>
                <c:formatCode>General</c:formatCode>
                <c:ptCount val="9"/>
                <c:pt idx="0">
                  <c:v>0</c:v>
                </c:pt>
                <c:pt idx="1">
                  <c:v>7.14</c:v>
                </c:pt>
                <c:pt idx="2">
                  <c:v>13.64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9.09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0AD3-46A5-9DB4-4B81261A8B0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36857919"/>
        <c:axId val="704901375"/>
      </c:barChart>
      <c:catAx>
        <c:axId val="63685791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4901375"/>
        <c:crosses val="autoZero"/>
        <c:auto val="1"/>
        <c:lblAlgn val="ctr"/>
        <c:lblOffset val="100"/>
        <c:noMultiLvlLbl val="0"/>
      </c:catAx>
      <c:valAx>
        <c:axId val="704901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36857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1757D"/>
      </a:solidFill>
    </a:ln>
    <a:effectLst/>
  </c:spPr>
  <c:txPr>
    <a:bodyPr/>
    <a:lstStyle/>
    <a:p>
      <a:pPr>
        <a:defRPr sz="1400">
          <a:solidFill>
            <a:srgbClr val="16161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Русский язык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Сравнение!$K$20:$K$21</c:f>
              <c:strCache>
                <c:ptCount val="2"/>
                <c:pt idx="0">
                  <c:v>2024</c:v>
                </c:pt>
                <c:pt idx="1">
                  <c:v>ВПР % оценок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Сравнение!$J$22:$J$24</c:f>
              <c:strCache>
                <c:ptCount val="3"/>
                <c:pt idx="0">
                  <c:v>МБОУ СОШ № 1 г. Партизанск</c:v>
                </c:pt>
                <c:pt idx="1">
                  <c:v>МБОУ СОШ пгт. Хрустальный Кавалеровский МО</c:v>
                </c:pt>
                <c:pt idx="2">
                  <c:v>МОБУ СОШ № 16 Пожарский МР</c:v>
                </c:pt>
              </c:strCache>
            </c:strRef>
          </c:cat>
          <c:val>
            <c:numRef>
              <c:f>Сравнение!$K$22:$K$24</c:f>
              <c:numCache>
                <c:formatCode>General</c:formatCode>
                <c:ptCount val="3"/>
                <c:pt idx="0">
                  <c:v>32</c:v>
                </c:pt>
                <c:pt idx="1">
                  <c:v>0</c:v>
                </c:pt>
                <c:pt idx="2">
                  <c:v>14.29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52-454F-B334-76B99302ADD6}"/>
            </c:ext>
          </c:extLst>
        </c:ser>
        <c:ser>
          <c:idx val="1"/>
          <c:order val="1"/>
          <c:tx>
            <c:strRef>
              <c:f>Сравнение!$L$20:$L$21</c:f>
              <c:strCache>
                <c:ptCount val="2"/>
                <c:pt idx="0">
                  <c:v>2024</c:v>
                </c:pt>
                <c:pt idx="1">
                  <c:v>ЕГЭ - ниже порога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Сравнение!$J$22:$J$24</c:f>
              <c:strCache>
                <c:ptCount val="3"/>
                <c:pt idx="0">
                  <c:v>МБОУ СОШ № 1 г. Партизанск</c:v>
                </c:pt>
                <c:pt idx="1">
                  <c:v>МБОУ СОШ пгт. Хрустальный Кавалеровский МО</c:v>
                </c:pt>
                <c:pt idx="2">
                  <c:v>МОБУ СОШ № 16 Пожарский МР</c:v>
                </c:pt>
              </c:strCache>
            </c:strRef>
          </c:cat>
          <c:val>
            <c:numRef>
              <c:f>Сравнение!$L$22:$L$24</c:f>
              <c:numCache>
                <c:formatCode>0</c:formatCode>
                <c:ptCount val="3"/>
                <c:pt idx="0">
                  <c:v>35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52-454F-B334-76B99302ADD6}"/>
            </c:ext>
          </c:extLst>
        </c:ser>
        <c:ser>
          <c:idx val="2"/>
          <c:order val="2"/>
          <c:tx>
            <c:strRef>
              <c:f>Сравнение!$M$20:$M$21</c:f>
              <c:strCache>
                <c:ptCount val="2"/>
                <c:pt idx="0">
                  <c:v>2024</c:v>
                </c:pt>
                <c:pt idx="1">
                  <c:v>ОГЭ -  ниже порога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C52-454F-B334-76B99302ADD6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C52-454F-B334-76B99302ADD6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Сравнение!$J$22:$J$24</c:f>
              <c:strCache>
                <c:ptCount val="3"/>
                <c:pt idx="0">
                  <c:v>МБОУ СОШ № 1 г. Партизанск</c:v>
                </c:pt>
                <c:pt idx="1">
                  <c:v>МБОУ СОШ пгт. Хрустальный Кавалеровский МО</c:v>
                </c:pt>
                <c:pt idx="2">
                  <c:v>МОБУ СОШ № 16 Пожарский МР</c:v>
                </c:pt>
              </c:strCache>
            </c:strRef>
          </c:cat>
          <c:val>
            <c:numRef>
              <c:f>Сравнение!$M$22:$M$24</c:f>
              <c:numCache>
                <c:formatCode>0</c:formatCode>
                <c:ptCount val="3"/>
                <c:pt idx="0" formatCode="0.00">
                  <c:v>22.222222222222221</c:v>
                </c:pt>
                <c:pt idx="1">
                  <c:v>0</c:v>
                </c:pt>
                <c:pt idx="2" formatCode="0.00">
                  <c:v>7.6923076923076925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52-454F-B334-76B99302ADD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65218575"/>
        <c:axId val="1147651871"/>
      </c:barChart>
      <c:catAx>
        <c:axId val="14652185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47651871"/>
        <c:crosses val="autoZero"/>
        <c:auto val="1"/>
        <c:lblAlgn val="ctr"/>
        <c:lblOffset val="100"/>
        <c:noMultiLvlLbl val="0"/>
      </c:catAx>
      <c:valAx>
        <c:axId val="1147651871"/>
        <c:scaling>
          <c:orientation val="minMax"/>
          <c:max val="4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65218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38189"/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Русский язык 2023 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Сравнение!$G$20:$G$21</c:f>
              <c:strCache>
                <c:ptCount val="2"/>
                <c:pt idx="0">
                  <c:v>2023</c:v>
                </c:pt>
                <c:pt idx="1">
                  <c:v>ВПР % оценок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Сравнение!$F$22:$F$24</c:f>
              <c:strCache>
                <c:ptCount val="3"/>
                <c:pt idx="0">
                  <c:v>МБОУ СОШ № 1 г. Партизанск</c:v>
                </c:pt>
                <c:pt idx="1">
                  <c:v>МБОУ СОШ пгт. Хрустальный Кавалеровский МО</c:v>
                </c:pt>
                <c:pt idx="2">
                  <c:v>МОБУ СОШ № 16 Пожарский МР</c:v>
                </c:pt>
              </c:strCache>
            </c:strRef>
          </c:cat>
          <c:val>
            <c:numRef>
              <c:f>Сравнение!$G$22:$G$24</c:f>
              <c:numCache>
                <c:formatCode>General</c:formatCode>
                <c:ptCount val="3"/>
                <c:pt idx="0">
                  <c:v>28.21</c:v>
                </c:pt>
                <c:pt idx="1">
                  <c:v>4</c:v>
                </c:pt>
                <c:pt idx="2">
                  <c:v>61.54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F2-4700-925B-461F8DC2E90E}"/>
            </c:ext>
          </c:extLst>
        </c:ser>
        <c:ser>
          <c:idx val="1"/>
          <c:order val="1"/>
          <c:tx>
            <c:strRef>
              <c:f>Сравнение!$H$20:$H$21</c:f>
              <c:strCache>
                <c:ptCount val="2"/>
                <c:pt idx="0">
                  <c:v>2023</c:v>
                </c:pt>
                <c:pt idx="1">
                  <c:v>ЕГЭ - ниже порога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Сравнение!$F$22:$F$24</c:f>
              <c:strCache>
                <c:ptCount val="3"/>
                <c:pt idx="0">
                  <c:v>МБОУ СОШ № 1 г. Партизанск</c:v>
                </c:pt>
                <c:pt idx="1">
                  <c:v>МБОУ СОШ пгт. Хрустальный Кавалеровский МО</c:v>
                </c:pt>
                <c:pt idx="2">
                  <c:v>МОБУ СОШ № 16 Пожарский МР</c:v>
                </c:pt>
              </c:strCache>
            </c:strRef>
          </c:cat>
          <c:val>
            <c:numRef>
              <c:f>Сравнение!$H$22:$H$24</c:f>
              <c:numCache>
                <c:formatCode>0</c:formatCode>
                <c:ptCount val="3"/>
                <c:pt idx="0" formatCode="0.00">
                  <c:v>7.6923076923076925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F2-4700-925B-461F8DC2E90E}"/>
            </c:ext>
          </c:extLst>
        </c:ser>
        <c:ser>
          <c:idx val="2"/>
          <c:order val="2"/>
          <c:tx>
            <c:strRef>
              <c:f>Сравнение!$I$20:$I$21</c:f>
              <c:strCache>
                <c:ptCount val="2"/>
                <c:pt idx="0">
                  <c:v>2023</c:v>
                </c:pt>
                <c:pt idx="1">
                  <c:v>ОГЭ -  ниже порога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Сравнение!$F$22:$F$24</c:f>
              <c:strCache>
                <c:ptCount val="3"/>
                <c:pt idx="0">
                  <c:v>МБОУ СОШ № 1 г. Партизанск</c:v>
                </c:pt>
                <c:pt idx="1">
                  <c:v>МБОУ СОШ пгт. Хрустальный Кавалеровский МО</c:v>
                </c:pt>
                <c:pt idx="2">
                  <c:v>МОБУ СОШ № 16 Пожарский МР</c:v>
                </c:pt>
              </c:strCache>
            </c:strRef>
          </c:cat>
          <c:val>
            <c:numRef>
              <c:f>Сравнение!$I$22:$I$24</c:f>
              <c:numCache>
                <c:formatCode>0</c:formatCode>
                <c:ptCount val="3"/>
                <c:pt idx="0" formatCode="0.00">
                  <c:v>17.777777777777779</c:v>
                </c:pt>
                <c:pt idx="1">
                  <c:v>0</c:v>
                </c:pt>
                <c:pt idx="2" formatCode="0.0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F2-4700-925B-461F8DC2E90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77477871"/>
        <c:axId val="1140538799"/>
      </c:barChart>
      <c:catAx>
        <c:axId val="1477477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40538799"/>
        <c:crosses val="autoZero"/>
        <c:auto val="1"/>
        <c:lblAlgn val="ctr"/>
        <c:lblOffset val="100"/>
        <c:noMultiLvlLbl val="0"/>
      </c:catAx>
      <c:valAx>
        <c:axId val="1140538799"/>
        <c:scaling>
          <c:orientation val="minMax"/>
          <c:max val="7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77477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629541364719626E-2"/>
          <c:y val="0.8872946037855568"/>
          <c:w val="0.91409418200430292"/>
          <c:h val="9.6056078049905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38189"/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Русский язык 2022 год</a:t>
            </a:r>
          </a:p>
        </c:rich>
      </c:tx>
      <c:layout>
        <c:manualLayout>
          <c:xMode val="edge"/>
          <c:yMode val="edge"/>
          <c:x val="0.31223600174978128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Сравнение!$B$20:$B$21</c:f>
              <c:strCache>
                <c:ptCount val="2"/>
                <c:pt idx="0">
                  <c:v>2022</c:v>
                </c:pt>
                <c:pt idx="1">
                  <c:v>ВПР % оценок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1.3988552504773063E-16"/>
                  <c:y val="-9.32470761167805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0A-4F9F-B495-EACF1916B4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Сравнение!$A$22:$A$24</c:f>
              <c:strCache>
                <c:ptCount val="3"/>
                <c:pt idx="0">
                  <c:v>МБОУ СОШ № 1 г. Партизанск</c:v>
                </c:pt>
                <c:pt idx="1">
                  <c:v>МБОУ СОШ пгт. Хрустальный Кавалеровский МО</c:v>
                </c:pt>
                <c:pt idx="2">
                  <c:v>МОБУ СОШ № 16 Пожарский МР</c:v>
                </c:pt>
              </c:strCache>
            </c:strRef>
          </c:cat>
          <c:val>
            <c:numRef>
              <c:f>Сравнение!$B$22:$B$24</c:f>
              <c:numCache>
                <c:formatCode>General</c:formatCode>
                <c:ptCount val="3"/>
                <c:pt idx="0">
                  <c:v>36.840000000000003</c:v>
                </c:pt>
                <c:pt idx="1">
                  <c:v>21.05</c:v>
                </c:pt>
                <c:pt idx="2">
                  <c:v>77.78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0A-4F9F-B495-EACF1916B49B}"/>
            </c:ext>
          </c:extLst>
        </c:ser>
        <c:ser>
          <c:idx val="1"/>
          <c:order val="1"/>
          <c:tx>
            <c:strRef>
              <c:f>Сравнение!$C$20:$C$21</c:f>
              <c:strCache>
                <c:ptCount val="2"/>
                <c:pt idx="0">
                  <c:v>2022</c:v>
                </c:pt>
                <c:pt idx="1">
                  <c:v>ЕГЭ - ниже порога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Сравнение!$A$22:$A$24</c:f>
              <c:strCache>
                <c:ptCount val="3"/>
                <c:pt idx="0">
                  <c:v>МБОУ СОШ № 1 г. Партизанск</c:v>
                </c:pt>
                <c:pt idx="1">
                  <c:v>МБОУ СОШ пгт. Хрустальный Кавалеровский МО</c:v>
                </c:pt>
                <c:pt idx="2">
                  <c:v>МОБУ СОШ № 16 Пожарский МР</c:v>
                </c:pt>
              </c:strCache>
            </c:strRef>
          </c:cat>
          <c:val>
            <c:numRef>
              <c:f>Сравнение!$C$22:$C$24</c:f>
              <c:numCache>
                <c:formatCode>0</c:formatCode>
                <c:ptCount val="3"/>
                <c:pt idx="0" formatCode="0.00">
                  <c:v>6.666666666666667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0A-4F9F-B495-EACF1916B49B}"/>
            </c:ext>
          </c:extLst>
        </c:ser>
        <c:ser>
          <c:idx val="2"/>
          <c:order val="2"/>
          <c:tx>
            <c:strRef>
              <c:f>Сравнение!$D$20:$D$21</c:f>
              <c:strCache>
                <c:ptCount val="2"/>
                <c:pt idx="0">
                  <c:v>2022</c:v>
                </c:pt>
                <c:pt idx="1">
                  <c:v>ОГЭ -  ниже порога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Сравнение!$A$22:$A$24</c:f>
              <c:strCache>
                <c:ptCount val="3"/>
                <c:pt idx="0">
                  <c:v>МБОУ СОШ № 1 г. Партизанск</c:v>
                </c:pt>
                <c:pt idx="1">
                  <c:v>МБОУ СОШ пгт. Хрустальный Кавалеровский МО</c:v>
                </c:pt>
                <c:pt idx="2">
                  <c:v>МОБУ СОШ № 16 Пожарский МР</c:v>
                </c:pt>
              </c:strCache>
            </c:strRef>
          </c:cat>
          <c:val>
            <c:numRef>
              <c:f>Сравнение!$D$22:$D$24</c:f>
              <c:numCache>
                <c:formatCode>0.00</c:formatCode>
                <c:ptCount val="3"/>
                <c:pt idx="0">
                  <c:v>30.952380952380953</c:v>
                </c:pt>
                <c:pt idx="1">
                  <c:v>4.7619047619047619</c:v>
                </c:pt>
                <c:pt idx="2" formatCode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0A-4F9F-B495-EACF1916B49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83717935"/>
        <c:axId val="1200570287"/>
      </c:barChart>
      <c:catAx>
        <c:axId val="15837179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00570287"/>
        <c:crosses val="autoZero"/>
        <c:auto val="1"/>
        <c:lblAlgn val="ctr"/>
        <c:lblOffset val="100"/>
        <c:noMultiLvlLbl val="0"/>
      </c:catAx>
      <c:valAx>
        <c:axId val="1200570287"/>
        <c:scaling>
          <c:orientation val="minMax"/>
          <c:max val="8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83717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57150">
      <a:solidFill>
        <a:srgbClr val="138189"/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Математика 2022 года</a:t>
            </a:r>
          </a:p>
        </c:rich>
      </c:tx>
      <c:layout>
        <c:manualLayout>
          <c:xMode val="edge"/>
          <c:yMode val="edge"/>
          <c:x val="0.24773371804177799"/>
          <c:y val="5.73149524331024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Сравнение!$B$53:$B$54</c:f>
              <c:strCache>
                <c:ptCount val="2"/>
                <c:pt idx="0">
                  <c:v>2022</c:v>
                </c:pt>
                <c:pt idx="1">
                  <c:v>ВПР % оценок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Сравнение!$A$55</c:f>
              <c:strCache>
                <c:ptCount val="1"/>
                <c:pt idx="0">
                  <c:v>МБОУ СОШ № 24 г. Партизанск</c:v>
                </c:pt>
              </c:strCache>
            </c:strRef>
          </c:cat>
          <c:val>
            <c:numRef>
              <c:f>Сравнение!$B$55</c:f>
              <c:numCache>
                <c:formatCode>General</c:formatCode>
                <c:ptCount val="1"/>
                <c:pt idx="0">
                  <c:v>28.57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8A-4500-997A-281FDC1D446C}"/>
            </c:ext>
          </c:extLst>
        </c:ser>
        <c:ser>
          <c:idx val="1"/>
          <c:order val="1"/>
          <c:tx>
            <c:strRef>
              <c:f>Сравнение!$C$53:$C$54</c:f>
              <c:strCache>
                <c:ptCount val="2"/>
                <c:pt idx="0">
                  <c:v>2022</c:v>
                </c:pt>
                <c:pt idx="1">
                  <c:v>ЕГЭ - ниже порога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6673352226240916E-2"/>
                  <c:y val="-0.1266196940248876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8A-4500-997A-281FDC1D44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Сравнение!$A$55</c:f>
              <c:strCache>
                <c:ptCount val="1"/>
                <c:pt idx="0">
                  <c:v>МБОУ СОШ № 24 г. Партизанск</c:v>
                </c:pt>
              </c:strCache>
            </c:strRef>
          </c:cat>
          <c:val>
            <c:numRef>
              <c:f>Сравнение!$C$55</c:f>
              <c:numCache>
                <c:formatCode>0.00</c:formatCode>
                <c:ptCount val="1"/>
                <c:pt idx="0">
                  <c:v>45.454545454545453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8A-4500-997A-281FDC1D446C}"/>
            </c:ext>
          </c:extLst>
        </c:ser>
        <c:ser>
          <c:idx val="2"/>
          <c:order val="2"/>
          <c:tx>
            <c:strRef>
              <c:f>Сравнение!$D$53:$D$54</c:f>
              <c:strCache>
                <c:ptCount val="2"/>
                <c:pt idx="0">
                  <c:v>2022</c:v>
                </c:pt>
                <c:pt idx="1">
                  <c:v>ОГЭ -  ниже порога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Сравнение!$A$55</c:f>
              <c:strCache>
                <c:ptCount val="1"/>
                <c:pt idx="0">
                  <c:v>МБОУ СОШ № 24 г. Партизанск</c:v>
                </c:pt>
              </c:strCache>
            </c:strRef>
          </c:cat>
          <c:val>
            <c:numRef>
              <c:f>Сравнение!$D$55</c:f>
              <c:numCache>
                <c:formatCode>0.00</c:formatCode>
                <c:ptCount val="1"/>
                <c:pt idx="0">
                  <c:v>15.384615384615385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8A-4500-997A-281FDC1D446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76253247"/>
        <c:axId val="1119087679"/>
      </c:barChart>
      <c:catAx>
        <c:axId val="15762532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19087679"/>
        <c:crosses val="autoZero"/>
        <c:auto val="1"/>
        <c:lblAlgn val="ctr"/>
        <c:lblOffset val="100"/>
        <c:noMultiLvlLbl val="0"/>
      </c:catAx>
      <c:valAx>
        <c:axId val="1119087679"/>
        <c:scaling>
          <c:orientation val="minMax"/>
          <c:max val="5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76253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38100">
      <a:solidFill>
        <a:srgbClr val="138189"/>
      </a:solidFill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Математика 2023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Сравнение!$G$53:$G$54</c:f>
              <c:strCache>
                <c:ptCount val="2"/>
                <c:pt idx="0">
                  <c:v>2023</c:v>
                </c:pt>
                <c:pt idx="1">
                  <c:v>ВПР % оценок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Сравнение!$F$55</c:f>
              <c:strCache>
                <c:ptCount val="1"/>
                <c:pt idx="0">
                  <c:v>МБОУ СОШ № 24 г. Партизанск</c:v>
                </c:pt>
              </c:strCache>
            </c:strRef>
          </c:cat>
          <c:val>
            <c:numRef>
              <c:f>Сравнение!$G$55</c:f>
              <c:numCache>
                <c:formatCode>General</c:formatCode>
                <c:ptCount val="1"/>
                <c:pt idx="0">
                  <c:v>4.88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B7-4D5C-B28A-71E84B5BB4D4}"/>
            </c:ext>
          </c:extLst>
        </c:ser>
        <c:ser>
          <c:idx val="1"/>
          <c:order val="1"/>
          <c:tx>
            <c:strRef>
              <c:f>Сравнение!$H$53:$H$54</c:f>
              <c:strCache>
                <c:ptCount val="2"/>
                <c:pt idx="0">
                  <c:v>2023</c:v>
                </c:pt>
                <c:pt idx="1">
                  <c:v>ЕГЭ - ниже порога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241470684333634E-2"/>
                  <c:y val="-8.93786075469794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B7-4D5C-B28A-71E84B5BB4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Сравнение!$F$55</c:f>
              <c:strCache>
                <c:ptCount val="1"/>
                <c:pt idx="0">
                  <c:v>МБОУ СОШ № 24 г. Партизанск</c:v>
                </c:pt>
              </c:strCache>
            </c:strRef>
          </c:cat>
          <c:val>
            <c:numRef>
              <c:f>Сравнение!$H$55</c:f>
              <c:numCache>
                <c:formatCode>0</c:formatCode>
                <c:ptCount val="1"/>
                <c:pt idx="0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B7-4D5C-B28A-71E84B5BB4D4}"/>
            </c:ext>
          </c:extLst>
        </c:ser>
        <c:ser>
          <c:idx val="2"/>
          <c:order val="2"/>
          <c:tx>
            <c:strRef>
              <c:f>Сравнение!$I$53:$I$54</c:f>
              <c:strCache>
                <c:ptCount val="2"/>
                <c:pt idx="0">
                  <c:v>2023</c:v>
                </c:pt>
                <c:pt idx="1">
                  <c:v>ОГЭ -  ниже порога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Сравнение!$F$55</c:f>
              <c:strCache>
                <c:ptCount val="1"/>
                <c:pt idx="0">
                  <c:v>МБОУ СОШ № 24 г. Партизанск</c:v>
                </c:pt>
              </c:strCache>
            </c:strRef>
          </c:cat>
          <c:val>
            <c:numRef>
              <c:f>Сравнение!$I$55</c:f>
              <c:numCache>
                <c:formatCode>0.00</c:formatCode>
                <c:ptCount val="1"/>
                <c:pt idx="0">
                  <c:v>11.363636363636363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B7-4D5C-B28A-71E84B5BB4D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681304271"/>
        <c:axId val="1147668095"/>
      </c:barChart>
      <c:catAx>
        <c:axId val="16813042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47668095"/>
        <c:crosses val="autoZero"/>
        <c:auto val="1"/>
        <c:lblAlgn val="ctr"/>
        <c:lblOffset val="100"/>
        <c:noMultiLvlLbl val="0"/>
      </c:catAx>
      <c:valAx>
        <c:axId val="1147668095"/>
        <c:scaling>
          <c:orientation val="minMax"/>
          <c:max val="55"/>
          <c:min val="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813042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38100">
      <a:solidFill>
        <a:srgbClr val="138189"/>
      </a:solidFill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Динамика ОО с тенденцией к понижению доли выполнения заданий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10"/>
          <c:order val="10"/>
          <c:tx>
            <c:strRef>
              <c:f>'МАТ доля, балл и Р-П'!$B$10</c:f>
              <c:strCache>
                <c:ptCount val="1"/>
                <c:pt idx="0">
                  <c:v>МБОУ СОШ п. Николаевка Партизанский МО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'МАТ доля, балл и Р-П'!$C$2:$E$2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'МАТ доля, балл и Р-П'!$C$10:$E$10</c:f>
              <c:numCache>
                <c:formatCode>0.00</c:formatCode>
                <c:ptCount val="3"/>
                <c:pt idx="0">
                  <c:v>23.548387096774192</c:v>
                </c:pt>
                <c:pt idx="1">
                  <c:v>23.790322580645157</c:v>
                </c:pt>
                <c:pt idx="2">
                  <c:v>20.3125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1D-4537-A153-825A6805D7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2809192"/>
        <c:axId val="40280958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'МАТ доля, балл и Р-П'!#REF!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'МАТ доля, балл и Р-П'!#REF!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101D-4537-A153-825A6805D737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Р-П'!$B$3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38 г. Владивосток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Р-П'!$C$3:$E$3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19.032258064516128</c:v>
                      </c:pt>
                      <c:pt idx="1">
                        <c:v>15.770609318996415</c:v>
                      </c:pt>
                      <c:pt idx="2">
                        <c:v>21.875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101D-4537-A153-825A6805D737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Р-П'!$B$4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24 г. Партизанск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Р-П'!$C$4:$E$4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18.768328445747798</c:v>
                      </c:pt>
                      <c:pt idx="1">
                        <c:v>18.817204301075268</c:v>
                      </c:pt>
                      <c:pt idx="2">
                        <c:v>19.53125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01D-4537-A153-825A6805D737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01D-4537-A153-825A6805D737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Р-П'!$B$5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6 г. Дальнереченск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Р-П'!$C$5:$E$5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19.677419354838712</c:v>
                      </c:pt>
                      <c:pt idx="1">
                        <c:v>11.29032258064516</c:v>
                      </c:pt>
                      <c:pt idx="2">
                        <c:v>27.678571428571427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01D-4537-A153-825A6805D737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01D-4537-A153-825A6805D737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Р-П'!$B$6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22 с. Кневичи Артемовский ГО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Р-П'!$C$6:$E$6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22.58064516129032</c:v>
                      </c:pt>
                      <c:pt idx="1">
                        <c:v>24.193548387096772</c:v>
                      </c:pt>
                      <c:pt idx="2">
                        <c:v>14.375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01D-4537-A153-825A6805D737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Р-П'!$B$7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3 г. Партизанск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Р-П'!$C$7:$E$7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18.817204301075265</c:v>
                      </c:pt>
                      <c:pt idx="1">
                        <c:v>21.994134897360702</c:v>
                      </c:pt>
                      <c:pt idx="2">
                        <c:v>24.71590909090909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01D-4537-A153-825A6805D737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Р-П'!$B$8</c15:sqref>
                        </c15:formulaRef>
                      </c:ext>
                    </c:extLst>
                    <c:strCache>
                      <c:ptCount val="1"/>
                      <c:pt idx="0">
                        <c:v>МБОУ ЦО Содружество г.Спасск-Дальний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Р-П'!$C$8:$E$8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18.548387096774196</c:v>
                      </c:pt>
                      <c:pt idx="1">
                        <c:v>25.345622119815669</c:v>
                      </c:pt>
                      <c:pt idx="2">
                        <c:v>21.875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01D-4537-A153-825A6805D737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Р-П'!$B$9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68 г. Владивосток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Р-П'!$C$9:$E$9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18.114143920595531</c:v>
                      </c:pt>
                      <c:pt idx="1">
                        <c:v>23.041474654377879</c:v>
                      </c:pt>
                      <c:pt idx="2">
                        <c:v>26.041666666666668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01D-4537-A153-825A6805D737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Р-П'!$B$11</c15:sqref>
                        </c15:formulaRef>
                      </c:ext>
                    </c:extLst>
                    <c:strCache>
                      <c:ptCount val="1"/>
                      <c:pt idx="0">
                        <c:v>МАОУ СОШ № 26 Находкинский ГО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Р-П'!$C$11:$E$11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18.27956989247312</c:v>
                      </c:pt>
                      <c:pt idx="1">
                        <c:v>21.93548387096774</c:v>
                      </c:pt>
                      <c:pt idx="2">
                        <c:v>27.84090909090909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01D-4537-A153-825A6805D737}"/>
                  </c:ext>
                </c:extLst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Р-П'!$B$12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50 г. Владивосток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Р-П'!$C$12:$E$12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19.999999999999993</c:v>
                      </c:pt>
                      <c:pt idx="1">
                        <c:v>24.838709677419352</c:v>
                      </c:pt>
                      <c:pt idx="2">
                        <c:v>24.305555555555557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01D-4537-A153-825A6805D737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01D-4537-A153-825A6805D737}"/>
                  </c:ext>
                </c:extLst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Р-П'!$B$13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3 г. Дальнереченск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Р-П'!$C$13:$E$13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20.322580645161292</c:v>
                      </c:pt>
                      <c:pt idx="1">
                        <c:v>25.806451612903224</c:v>
                      </c:pt>
                      <c:pt idx="2">
                        <c:v>23.4375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101D-4537-A153-825A6805D737}"/>
                  </c:ext>
                </c:extLst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Р-П'!$B$14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21 г. Владивосток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Р-П'!$C$14:$E$14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19.73434535104364</c:v>
                      </c:pt>
                      <c:pt idx="1">
                        <c:v>24.317617866004962</c:v>
                      </c:pt>
                      <c:pt idx="2">
                        <c:v>27.34375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101D-4537-A153-825A6805D737}"/>
                  </c:ext>
                </c:extLst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Р-П'!$B$15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33 г. Владивосток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Р-П'!$C$15:$E$15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25.434243176178654</c:v>
                      </c:pt>
                      <c:pt idx="1">
                        <c:v>22.390891840607217</c:v>
                      </c:pt>
                      <c:pt idx="2">
                        <c:v>24.639423076923077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01D-4537-A153-825A6805D737}"/>
                  </c:ext>
                </c:extLst>
              </c15:ser>
            </c15:filteredBarSeries>
            <c15:filteredBar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Р-П'!$B$16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48 г. Владивосток</c:v>
                      </c:pt>
                    </c:strCache>
                  </c:strRef>
                </c:tx>
                <c:spPr>
                  <a:solidFill>
                    <a:schemeClr val="accent6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Р-П'!$C$16:$E$16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21.468298109010018</c:v>
                      </c:pt>
                      <c:pt idx="1">
                        <c:v>22.019635343618514</c:v>
                      </c:pt>
                      <c:pt idx="2">
                        <c:v>28.993055555555557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101D-4537-A153-825A6805D737}"/>
                  </c:ext>
                </c:extLst>
              </c15:ser>
            </c15:filteredBarSeries>
            <c15:filteredBa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Р-П'!$B$17</c15:sqref>
                        </c15:formulaRef>
                      </c:ext>
                    </c:extLst>
                    <c:strCache>
                      <c:ptCount val="1"/>
                      <c:pt idx="0">
                        <c:v>МАОУ СОШ № 22 Находкинский ГО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Р-П'!$C$17:$E$17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29.032258064516128</c:v>
                      </c:pt>
                      <c:pt idx="1">
                        <c:v>18.279569892473116</c:v>
                      </c:pt>
                      <c:pt idx="2">
                        <c:v>26.041666666666668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101D-4537-A153-825A6805D737}"/>
                  </c:ext>
                </c:extLst>
              </c15:ser>
            </c15:filteredBarSeries>
            <c15:filteredBar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Р-П'!$B$18</c15:sqref>
                        </c15:formulaRef>
                      </c:ext>
                    </c:extLst>
                    <c:strCache>
                      <c:ptCount val="1"/>
                      <c:pt idx="0">
                        <c:v>МКОУ СОШ им. А. А. Фадеева с. Чугуевка Чугуевский МО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Р-П'!$C$18:$E$18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25.806451612903221</c:v>
                      </c:pt>
                      <c:pt idx="1">
                        <c:v>18.06451612903226</c:v>
                      </c:pt>
                      <c:pt idx="2">
                        <c:v>29.6875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101D-4537-A153-825A6805D737}"/>
                  </c:ext>
                </c:extLst>
              </c15:ser>
            </c15:filteredBarSeries>
            <c15:filteredBa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101D-4537-A153-825A6805D737}"/>
                  </c:ext>
                </c:extLst>
              </c15:ser>
            </c15:filteredBarSeries>
            <c15:filteredBar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Р-П'!$B$19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6 г. Партизанск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Р-П'!$C$19:$E$19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23.252688172043019</c:v>
                      </c:pt>
                      <c:pt idx="1">
                        <c:v>24.684431977559612</c:v>
                      </c:pt>
                      <c:pt idx="2">
                        <c:v>27.717391304347824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101D-4537-A153-825A6805D737}"/>
                  </c:ext>
                </c:extLst>
              </c15:ser>
            </c15:filteredBarSeries>
            <c15:filteredBar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Р-П'!$B$20</c15:sqref>
                        </c15:formulaRef>
                      </c:ext>
                    </c:extLst>
                    <c:strCache>
                      <c:ptCount val="1"/>
                      <c:pt idx="0">
                        <c:v>МОБУ Галенковская СОШ Октябрьский МО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Р-П'!$C$20:$E$20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14.746543778801842</c:v>
                      </c:pt>
                      <c:pt idx="1">
                        <c:v>30.241935483870968</c:v>
                      </c:pt>
                      <c:pt idx="2">
                        <c:v>31.597222222222221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101D-4537-A153-825A6805D737}"/>
                  </c:ext>
                </c:extLst>
              </c15:ser>
            </c15:filteredBarSeries>
            <c15:filteredBar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Р-П'!$B$21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19 г. Артем</c:v>
                      </c:pt>
                    </c:strCache>
                  </c:strRef>
                </c:tx>
                <c:spPr>
                  <a:solidFill>
                    <a:schemeClr val="accent6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Р-П'!$C$21:$E$21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22.681451612903228</c:v>
                      </c:pt>
                      <c:pt idx="1">
                        <c:v>23.829344432882415</c:v>
                      </c:pt>
                      <c:pt idx="2">
                        <c:v>31.09375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101D-4537-A153-825A6805D737}"/>
                  </c:ext>
                </c:extLst>
              </c15:ser>
            </c15:filteredBarSeries>
            <c15:filteredBar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Р-П'!$B$22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64 г. Владивосток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Р-П'!$C$22:$E$22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21.612903225806452</c:v>
                      </c:pt>
                      <c:pt idx="1">
                        <c:v>25.558312655086844</c:v>
                      </c:pt>
                      <c:pt idx="2">
                        <c:v>30.833333333333332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101D-4537-A153-825A6805D737}"/>
                  </c:ext>
                </c:extLst>
              </c15:ser>
            </c15:filteredBarSeries>
            <c15:filteredBar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Р-П'!$B$23</c15:sqref>
                        </c15:formulaRef>
                      </c:ext>
                    </c:extLst>
                    <c:strCache>
                      <c:ptCount val="1"/>
                      <c:pt idx="0">
                        <c:v>МБОУ " СОШ № 131" г. Уссурийск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Р-П'!$C$23:$E$23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26.451612903225804</c:v>
                      </c:pt>
                      <c:pt idx="1">
                        <c:v>19.35483870967742</c:v>
                      </c:pt>
                      <c:pt idx="2">
                        <c:v>32.291666666666664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101D-4537-A153-825A6805D737}"/>
                  </c:ext>
                </c:extLst>
              </c15:ser>
            </c15:filteredBarSeries>
            <c15:filteredBar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Р-П'!$B$24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63 г. Владивосток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Р-П'!$C$24:$E$24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24.667931688804551</c:v>
                      </c:pt>
                      <c:pt idx="1">
                        <c:v>23.089983022071308</c:v>
                      </c:pt>
                      <c:pt idx="2">
                        <c:v>30.42763157894737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101D-4537-A153-825A6805D737}"/>
                  </c:ext>
                </c:extLst>
              </c15:ser>
            </c15:filteredBarSeries>
            <c15:filteredBar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Р-П'!$B$25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11 г. Уссурийска УГО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Р-П'!$C$25:$E$25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23.460410557184751</c:v>
                      </c:pt>
                      <c:pt idx="1">
                        <c:v>27.096774193548384</c:v>
                      </c:pt>
                      <c:pt idx="2">
                        <c:v>27.8125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101D-4537-A153-825A6805D737}"/>
                  </c:ext>
                </c:extLst>
              </c15:ser>
            </c15:filteredBarSeries>
            <c15:filteredBarSeries>
              <c15:ser>
                <c:idx val="28"/>
                <c:order val="2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Р-П'!$B$26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18 г. Артем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Р-П'!$C$26:$E$26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23.089983022071308</c:v>
                      </c:pt>
                      <c:pt idx="1">
                        <c:v>25.806451612903224</c:v>
                      </c:pt>
                      <c:pt idx="2">
                        <c:v>30.208333333333332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101D-4537-A153-825A6805D737}"/>
                  </c:ext>
                </c:extLst>
              </c15:ser>
            </c15:filteredBarSeries>
            <c15:filteredBarSeries>
              <c15:ser>
                <c:idx val="29"/>
                <c:order val="2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Р-П'!$B$27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6 п. Новый Надеждинский МР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Р-П'!$C$27:$E$27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18.010752688172044</c:v>
                      </c:pt>
                      <c:pt idx="1">
                        <c:v>32.437275985663078</c:v>
                      </c:pt>
                      <c:pt idx="2">
                        <c:v>29.1015625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101D-4537-A153-825A6805D737}"/>
                  </c:ext>
                </c:extLst>
              </c15:ser>
            </c15:filteredBarSeries>
            <c15:filteredBarSeries>
              <c15:ser>
                <c:idx val="30"/>
                <c:order val="3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Р-П'!$B$28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30 г. Уссурийск</c:v>
                      </c:pt>
                    </c:strCache>
                  </c:strRef>
                </c:tx>
                <c:spPr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Р-П'!$C$28:$E$28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22.79569892473118</c:v>
                      </c:pt>
                      <c:pt idx="1">
                        <c:v>27.880184331797235</c:v>
                      </c:pt>
                      <c:pt idx="2">
                        <c:v>28.958333333333332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101D-4537-A153-825A6805D737}"/>
                  </c:ext>
                </c:extLst>
              </c15:ser>
            </c15:filteredBarSeries>
            <c15:filteredBarSeries>
              <c15:ser>
                <c:idx val="31"/>
                <c:order val="3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Р-П'!$B$29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8 с. Спасское Спасский МР</c:v>
                      </c:pt>
                    </c:strCache>
                  </c:strRef>
                </c:tx>
                <c:spPr>
                  <a:solidFill>
                    <a:schemeClr val="accent2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Р-П'!$C$29:$E$29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29.032258064516132</c:v>
                      </c:pt>
                      <c:pt idx="1">
                        <c:v>20.483870967741932</c:v>
                      </c:pt>
                      <c:pt idx="2">
                        <c:v>30.208333333333332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101D-4537-A153-825A6805D737}"/>
                  </c:ext>
                </c:extLst>
              </c15:ser>
            </c15:filteredBarSeries>
            <c15:filteredBarSeries>
              <c15:ser>
                <c:idx val="32"/>
                <c:order val="3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Р-П'!$B$30</c15:sqref>
                        </c15:formulaRef>
                      </c:ext>
                    </c:extLst>
                    <c:strCache>
                      <c:ptCount val="1"/>
                      <c:pt idx="0">
                        <c:v>МКОУ СОШ п. Пластун Тернейский МО</c:v>
                      </c:pt>
                    </c:strCache>
                  </c:strRef>
                </c:tx>
                <c:spPr>
                  <a:solidFill>
                    <a:schemeClr val="accent3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Р-П'!$C$30:$E$30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19.544592030360533</c:v>
                      </c:pt>
                      <c:pt idx="1">
                        <c:v>29.49308755760369</c:v>
                      </c:pt>
                      <c:pt idx="2">
                        <c:v>31.25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101D-4537-A153-825A6805D737}"/>
                  </c:ext>
                </c:extLst>
              </c15:ser>
            </c15:filteredBarSeries>
            <c15:filteredBarSeries>
              <c15:ser>
                <c:idx val="33"/>
                <c:order val="3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Р-П'!$B$31</c15:sqref>
                        </c15:formulaRef>
                      </c:ext>
                    </c:extLst>
                    <c:strCache>
                      <c:ptCount val="1"/>
                      <c:pt idx="0">
                        <c:v>МБОУ СОШ им. А.И. Крушанова с. Михайловка Михайловский МР</c:v>
                      </c:pt>
                    </c:strCache>
                  </c:strRef>
                </c:tx>
                <c:spPr>
                  <a:solidFill>
                    <a:schemeClr val="accent4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Р-П'!$C$31:$E$31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29.723502304147466</c:v>
                      </c:pt>
                      <c:pt idx="1">
                        <c:v>23.020527859237536</c:v>
                      </c:pt>
                      <c:pt idx="2">
                        <c:v>27.631578947368421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101D-4537-A153-825A6805D737}"/>
                  </c:ext>
                </c:extLst>
              </c15:ser>
            </c15:filteredBarSeries>
            <c15:filteredBarSeries>
              <c15:ser>
                <c:idx val="34"/>
                <c:order val="3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Р-П'!$B$32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1 им. В.М. Пучковой с. Хороль Хорольский МО</c:v>
                      </c:pt>
                    </c:strCache>
                  </c:strRef>
                </c:tx>
                <c:spPr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'МАТ доля, балл и Р-П'!$C$32:$E$32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29.528535980148888</c:v>
                      </c:pt>
                      <c:pt idx="1">
                        <c:v>23.387096774193548</c:v>
                      </c:pt>
                      <c:pt idx="2">
                        <c:v>27.604166666666668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101D-4537-A153-825A6805D737}"/>
                  </c:ext>
                </c:extLst>
              </c15:ser>
            </c15:filteredBarSeries>
          </c:ext>
        </c:extLst>
      </c:barChart>
      <c:catAx>
        <c:axId val="4028091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809584"/>
        <c:crosses val="autoZero"/>
        <c:auto val="1"/>
        <c:lblAlgn val="ctr"/>
        <c:lblOffset val="100"/>
        <c:noMultiLvlLbl val="1"/>
      </c:catAx>
      <c:valAx>
        <c:axId val="402809584"/>
        <c:scaling>
          <c:orientation val="minMax"/>
          <c:min val="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280919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38100">
      <a:solidFill>
        <a:srgbClr val="138189"/>
      </a:solidFill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Математика 2024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Сравнение!$L$53:$L$54</c:f>
              <c:strCache>
                <c:ptCount val="2"/>
                <c:pt idx="0">
                  <c:v>2024</c:v>
                </c:pt>
                <c:pt idx="1">
                  <c:v>ВПР % оценок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Сравнение!$K$55</c:f>
              <c:strCache>
                <c:ptCount val="1"/>
                <c:pt idx="0">
                  <c:v>МБОУ СОШ № 24 г. Партизанск</c:v>
                </c:pt>
              </c:strCache>
            </c:strRef>
          </c:cat>
          <c:val>
            <c:numRef>
              <c:f>Сравнение!$L$55</c:f>
              <c:numCache>
                <c:formatCode>General</c:formatCode>
                <c:ptCount val="1"/>
                <c:pt idx="0">
                  <c:v>2.13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B0-4434-B188-5CCC833940D0}"/>
            </c:ext>
          </c:extLst>
        </c:ser>
        <c:ser>
          <c:idx val="1"/>
          <c:order val="1"/>
          <c:tx>
            <c:strRef>
              <c:f>Сравнение!$M$53:$M$54</c:f>
              <c:strCache>
                <c:ptCount val="2"/>
                <c:pt idx="0">
                  <c:v>2024</c:v>
                </c:pt>
                <c:pt idx="1">
                  <c:v>ЕГЭ - ниже порога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2861507327559799E-3"/>
                  <c:y val="-8.812864673281536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B0-4434-B188-5CCC833940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Сравнение!$K$55</c:f>
              <c:strCache>
                <c:ptCount val="1"/>
                <c:pt idx="0">
                  <c:v>МБОУ СОШ № 24 г. Партизанск</c:v>
                </c:pt>
              </c:strCache>
            </c:strRef>
          </c:cat>
          <c:val>
            <c:numRef>
              <c:f>Сравнение!$M$55</c:f>
              <c:numCache>
                <c:formatCode>0.00</c:formatCode>
                <c:ptCount val="1"/>
                <c:pt idx="0">
                  <c:v>37.5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B0-4434-B188-5CCC833940D0}"/>
            </c:ext>
          </c:extLst>
        </c:ser>
        <c:ser>
          <c:idx val="2"/>
          <c:order val="2"/>
          <c:tx>
            <c:strRef>
              <c:f>Сравнение!$N$53:$N$54</c:f>
              <c:strCache>
                <c:ptCount val="2"/>
                <c:pt idx="0">
                  <c:v>2024</c:v>
                </c:pt>
                <c:pt idx="1">
                  <c:v>ОГЭ -  ниже порога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Сравнение!$K$55</c:f>
              <c:strCache>
                <c:ptCount val="1"/>
                <c:pt idx="0">
                  <c:v>МБОУ СОШ № 24 г. Партизанск</c:v>
                </c:pt>
              </c:strCache>
            </c:strRef>
          </c:cat>
          <c:val>
            <c:numRef>
              <c:f>Сравнение!$N$55</c:f>
              <c:numCache>
                <c:formatCode>0.00</c:formatCode>
                <c:ptCount val="1"/>
                <c:pt idx="0">
                  <c:v>28.30188679245283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EB0-4434-B188-5CCC833940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34818703"/>
        <c:axId val="1155287151"/>
      </c:barChart>
      <c:catAx>
        <c:axId val="153481870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55287151"/>
        <c:crosses val="autoZero"/>
        <c:auto val="1"/>
        <c:lblAlgn val="ctr"/>
        <c:lblOffset val="100"/>
        <c:noMultiLvlLbl val="0"/>
      </c:catAx>
      <c:valAx>
        <c:axId val="1155287151"/>
        <c:scaling>
          <c:orientation val="minMax"/>
          <c:max val="4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34818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38100">
      <a:solidFill>
        <a:srgbClr val="138189"/>
      </a:solidFill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Физика 2022 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Сравнение!$B$74:$B$75</c:f>
              <c:strCache>
                <c:ptCount val="2"/>
                <c:pt idx="0">
                  <c:v>2022</c:v>
                </c:pt>
                <c:pt idx="1">
                  <c:v>ВПР % оценок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2.196750423782555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82D-4026-88D8-9D09EE93D3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Сравнение!$A$76</c:f>
              <c:strCache>
                <c:ptCount val="1"/>
                <c:pt idx="0">
                  <c:v>МБОУ СОШ № 59 г. Владивосток</c:v>
                </c:pt>
              </c:strCache>
            </c:strRef>
          </c:cat>
          <c:val>
            <c:numRef>
              <c:f>Сравнение!$B$76</c:f>
              <c:numCache>
                <c:formatCode>General</c:formatCode>
                <c:ptCount val="1"/>
                <c:pt idx="0">
                  <c:v>11.76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2D-4026-88D8-9D09EE93D341}"/>
            </c:ext>
          </c:extLst>
        </c:ser>
        <c:ser>
          <c:idx val="1"/>
          <c:order val="1"/>
          <c:tx>
            <c:strRef>
              <c:f>Сравнение!$C$74:$C$75</c:f>
              <c:strCache>
                <c:ptCount val="2"/>
                <c:pt idx="0">
                  <c:v>2022</c:v>
                </c:pt>
                <c:pt idx="1">
                  <c:v>ЕГЭ - ниже порога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Сравнение!$A$76</c:f>
              <c:strCache>
                <c:ptCount val="1"/>
                <c:pt idx="0">
                  <c:v>МБОУ СОШ № 59 г. Владивосток</c:v>
                </c:pt>
              </c:strCache>
            </c:strRef>
          </c:cat>
          <c:val>
            <c:numRef>
              <c:f>Сравнение!$C$76</c:f>
              <c:numCache>
                <c:formatCode>0.00</c:formatCode>
                <c:ptCount val="1"/>
                <c:pt idx="0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2D-4026-88D8-9D09EE93D341}"/>
            </c:ext>
          </c:extLst>
        </c:ser>
        <c:ser>
          <c:idx val="2"/>
          <c:order val="2"/>
          <c:tx>
            <c:strRef>
              <c:f>Сравнение!$D$74:$D$75</c:f>
              <c:strCache>
                <c:ptCount val="2"/>
                <c:pt idx="0">
                  <c:v>2022</c:v>
                </c:pt>
                <c:pt idx="1">
                  <c:v>ОГЭ -  ниже порога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0.111376292760540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82D-4026-88D8-9D09EE93D3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Сравнение!$A$76</c:f>
              <c:strCache>
                <c:ptCount val="1"/>
                <c:pt idx="0">
                  <c:v>МБОУ СОШ № 59 г. Владивосток</c:v>
                </c:pt>
              </c:strCache>
            </c:strRef>
          </c:cat>
          <c:val>
            <c:numRef>
              <c:f>Сравнение!$D$76</c:f>
              <c:numCache>
                <c:formatCode>0.00</c:formatCode>
                <c:ptCount val="1"/>
                <c:pt idx="0">
                  <c:v>18.75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2D-4026-88D8-9D09EE93D3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49105551"/>
        <c:axId val="1838683839"/>
      </c:barChart>
      <c:catAx>
        <c:axId val="14491055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38683839"/>
        <c:crosses val="autoZero"/>
        <c:auto val="1"/>
        <c:lblAlgn val="ctr"/>
        <c:lblOffset val="100"/>
        <c:noMultiLvlLbl val="0"/>
      </c:catAx>
      <c:valAx>
        <c:axId val="1838683839"/>
        <c:scaling>
          <c:orientation val="minMax"/>
          <c:max val="2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49105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rgbClr val="138189"/>
      </a:solidFill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Физика 2023 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Сравнение!$H$74:$H$75</c:f>
              <c:strCache>
                <c:ptCount val="2"/>
                <c:pt idx="0">
                  <c:v>2023</c:v>
                </c:pt>
                <c:pt idx="1">
                  <c:v>ВПР % оценок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Сравнение!$G$76</c:f>
              <c:strCache>
                <c:ptCount val="1"/>
                <c:pt idx="0">
                  <c:v>МБОУ СОШ № 59 г. Владивосток</c:v>
                </c:pt>
              </c:strCache>
            </c:strRef>
          </c:cat>
          <c:val>
            <c:numRef>
              <c:f>Сравнение!$H$76</c:f>
              <c:numCache>
                <c:formatCode>General</c:formatCode>
                <c:ptCount val="1"/>
                <c:pt idx="0">
                  <c:v>14.29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CC-4C98-BC7B-384784A8C08B}"/>
            </c:ext>
          </c:extLst>
        </c:ser>
        <c:ser>
          <c:idx val="1"/>
          <c:order val="1"/>
          <c:tx>
            <c:strRef>
              <c:f>Сравнение!$I$74:$I$75</c:f>
              <c:strCache>
                <c:ptCount val="2"/>
                <c:pt idx="0">
                  <c:v>2023</c:v>
                </c:pt>
                <c:pt idx="1">
                  <c:v>ЕГЭ - ниже порога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Сравнение!$G$76</c:f>
              <c:strCache>
                <c:ptCount val="1"/>
                <c:pt idx="0">
                  <c:v>МБОУ СОШ № 59 г. Владивосток</c:v>
                </c:pt>
              </c:strCache>
            </c:strRef>
          </c:cat>
          <c:val>
            <c:numRef>
              <c:f>Сравнение!$I$76</c:f>
              <c:numCache>
                <c:formatCode>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CC-4C98-BC7B-384784A8C08B}"/>
            </c:ext>
          </c:extLst>
        </c:ser>
        <c:ser>
          <c:idx val="2"/>
          <c:order val="2"/>
          <c:tx>
            <c:strRef>
              <c:f>Сравнение!$J$74:$J$75</c:f>
              <c:strCache>
                <c:ptCount val="2"/>
                <c:pt idx="0">
                  <c:v>2023</c:v>
                </c:pt>
                <c:pt idx="1">
                  <c:v>ОГЭ -  ниже порога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Сравнение!$G$76</c:f>
              <c:strCache>
                <c:ptCount val="1"/>
                <c:pt idx="0">
                  <c:v>МБОУ СОШ № 59 г. Владивосток</c:v>
                </c:pt>
              </c:strCache>
            </c:strRef>
          </c:cat>
          <c:val>
            <c:numRef>
              <c:f>Сравнение!$J$76</c:f>
              <c:numCache>
                <c:formatCode>0.00</c:formatCode>
                <c:ptCount val="1"/>
                <c:pt idx="0">
                  <c:v>13.636363636363635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CC-4C98-BC7B-384784A8C0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681294671"/>
        <c:axId val="1838685503"/>
      </c:barChart>
      <c:catAx>
        <c:axId val="16812946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38685503"/>
        <c:crosses val="autoZero"/>
        <c:auto val="1"/>
        <c:lblAlgn val="ctr"/>
        <c:lblOffset val="100"/>
        <c:noMultiLvlLbl val="0"/>
      </c:catAx>
      <c:valAx>
        <c:axId val="1838685503"/>
        <c:scaling>
          <c:orientation val="minMax"/>
          <c:max val="2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81294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64843583741221E-2"/>
          <c:y val="0.86529137616747787"/>
          <c:w val="0.94517627864084552"/>
          <c:h val="0.131097977311308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38189"/>
      </a:solidFill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Физика 2024 год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Сравнение!$N$74:$N$75</c:f>
              <c:strCache>
                <c:ptCount val="2"/>
                <c:pt idx="0">
                  <c:v>2024</c:v>
                </c:pt>
                <c:pt idx="1">
                  <c:v>ВПР % оценок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823366503648649E-3"/>
                  <c:y val="-8.605344786447241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1F-49D4-BBAA-8C86B80B50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Сравнение!$M$76</c:f>
              <c:strCache>
                <c:ptCount val="1"/>
                <c:pt idx="0">
                  <c:v>МБОУ СОШ № 59 г. Владивосток</c:v>
                </c:pt>
              </c:strCache>
            </c:strRef>
          </c:cat>
          <c:val>
            <c:numRef>
              <c:f>Сравнение!$N$76</c:f>
              <c:numCache>
                <c:formatCode>General</c:formatCode>
                <c:ptCount val="1"/>
                <c:pt idx="0">
                  <c:v>35.71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1F-49D4-BBAA-8C86B80B500F}"/>
            </c:ext>
          </c:extLst>
        </c:ser>
        <c:ser>
          <c:idx val="1"/>
          <c:order val="1"/>
          <c:tx>
            <c:strRef>
              <c:f>Сравнение!$O$74:$O$75</c:f>
              <c:strCache>
                <c:ptCount val="2"/>
                <c:pt idx="0">
                  <c:v>2024</c:v>
                </c:pt>
                <c:pt idx="1">
                  <c:v>ЕГЭ - ниже порога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Сравнение!$M$76</c:f>
              <c:strCache>
                <c:ptCount val="1"/>
                <c:pt idx="0">
                  <c:v>МБОУ СОШ № 59 г. Владивосток</c:v>
                </c:pt>
              </c:strCache>
            </c:strRef>
          </c:cat>
          <c:val>
            <c:numRef>
              <c:f>Сравнение!$O$76</c:f>
              <c:numCache>
                <c:formatCode>0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21F-49D4-BBAA-8C86B80B500F}"/>
            </c:ext>
          </c:extLst>
        </c:ser>
        <c:ser>
          <c:idx val="2"/>
          <c:order val="2"/>
          <c:tx>
            <c:strRef>
              <c:f>Сравнение!$P$74:$P$75</c:f>
              <c:strCache>
                <c:ptCount val="2"/>
                <c:pt idx="0">
                  <c:v>2024</c:v>
                </c:pt>
                <c:pt idx="1">
                  <c:v>ОГЭ -  ниже порога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Сравнение!$M$76</c:f>
              <c:strCache>
                <c:ptCount val="1"/>
                <c:pt idx="0">
                  <c:v>МБОУ СОШ № 59 г. Владивосток</c:v>
                </c:pt>
              </c:strCache>
            </c:strRef>
          </c:cat>
          <c:val>
            <c:numRef>
              <c:f>Сравнение!$P$76</c:f>
              <c:numCache>
                <c:formatCode>0.00</c:formatCode>
                <c:ptCount val="1"/>
                <c:pt idx="0">
                  <c:v>17.857142857142858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1F-49D4-BBAA-8C86B80B50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08863407"/>
        <c:axId val="1838691743"/>
      </c:barChart>
      <c:catAx>
        <c:axId val="7088634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38691743"/>
        <c:crosses val="autoZero"/>
        <c:auto val="1"/>
        <c:lblAlgn val="ctr"/>
        <c:lblOffset val="100"/>
        <c:noMultiLvlLbl val="0"/>
      </c:catAx>
      <c:valAx>
        <c:axId val="1838691743"/>
        <c:scaling>
          <c:orientation val="minMax"/>
          <c:max val="40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708863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976864826027729"/>
          <c:y val="0.79356413062033182"/>
          <c:w val="0.79270843248830447"/>
          <c:h val="0.199327812929386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38100">
      <a:solidFill>
        <a:srgbClr val="138189"/>
      </a:solidFill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Динамика ОО с временным понижением доли выполнения заданий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'МАТ доля, балл и Р-П'!$C$2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4.9313838705694231E-3"/>
                  <c:y val="2.19256712837756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405-40C7-85D7-02AD567AAC9C}"/>
                </c:ext>
              </c:extLst>
            </c:dLbl>
            <c:dLbl>
              <c:idx val="5"/>
              <c:layout>
                <c:manualLayout>
                  <c:x val="-9.862767741138846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05-40C7-85D7-02AD567AAC9C}"/>
                </c:ext>
              </c:extLst>
            </c:dLbl>
            <c:dLbl>
              <c:idx val="6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05-40C7-85D7-02AD567AAC9C}"/>
                </c:ext>
              </c:extLst>
            </c:dLbl>
            <c:dLbl>
              <c:idx val="7"/>
              <c:layout>
                <c:manualLayout>
                  <c:x val="-1.232845967642365E-2"/>
                  <c:y val="6.57770138513270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05-40C7-85D7-02AD567AAC9C}"/>
                </c:ext>
              </c:extLst>
            </c:dLbl>
            <c:dLbl>
              <c:idx val="8"/>
              <c:layout>
                <c:manualLayout>
                  <c:x val="-7.3970758058542257E-3"/>
                  <c:y val="4.385134256755135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405-40C7-85D7-02AD567AAC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'МАТ доля, балл и Р-П'!$B$3:$B$32</c:f>
              <c:strCache>
                <c:ptCount val="10"/>
                <c:pt idx="0">
                  <c:v>МБОУ СОШ № 38 г. Владивосток</c:v>
                </c:pt>
                <c:pt idx="1">
                  <c:v>МБОУ СОШ № 24 г. Партизанск</c:v>
                </c:pt>
                <c:pt idx="2">
                  <c:v>МБОУ СОШ № 3 г. Партизанск</c:v>
                </c:pt>
                <c:pt idx="3">
                  <c:v>МБОУ ЦО Содружество г.Спасск-Дальний</c:v>
                </c:pt>
                <c:pt idx="4">
                  <c:v>МБОУ СОШ № 48 г. Владивосток</c:v>
                </c:pt>
                <c:pt idx="5">
                  <c:v>МБОУ СОШ № 6 г. Партизанск</c:v>
                </c:pt>
                <c:pt idx="6">
                  <c:v>МБОУ СОШ № 19 г. Артем</c:v>
                </c:pt>
                <c:pt idx="7">
                  <c:v>МБОУ СОШ № 64 г. Владивосток</c:v>
                </c:pt>
                <c:pt idx="8">
                  <c:v>МБОУ СОШ № 30 г. Уссурийск</c:v>
                </c:pt>
                <c:pt idx="9">
                  <c:v>МБОУ СОШ № 8 с. Спасское Спасский МР</c:v>
                </c:pt>
              </c:strCache>
            </c:strRef>
          </c:cat>
          <c:val>
            <c:numRef>
              <c:f>'МАТ доля, балл и Р-П'!$C$3:$C$32</c:f>
              <c:numCache>
                <c:formatCode>0.00</c:formatCode>
                <c:ptCount val="10"/>
                <c:pt idx="0">
                  <c:v>19.032258064516128</c:v>
                </c:pt>
                <c:pt idx="1">
                  <c:v>18.768328445747798</c:v>
                </c:pt>
                <c:pt idx="2">
                  <c:v>18.817204301075265</c:v>
                </c:pt>
                <c:pt idx="3">
                  <c:v>18.548387096774196</c:v>
                </c:pt>
                <c:pt idx="4">
                  <c:v>21.468298109010018</c:v>
                </c:pt>
                <c:pt idx="5">
                  <c:v>23.252688172043019</c:v>
                </c:pt>
                <c:pt idx="6">
                  <c:v>22.681451612903228</c:v>
                </c:pt>
                <c:pt idx="7">
                  <c:v>21.612903225806452</c:v>
                </c:pt>
                <c:pt idx="8">
                  <c:v>22.79569892473118</c:v>
                </c:pt>
                <c:pt idx="9">
                  <c:v>29.032258064516132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05-40C7-85D7-02AD567AAC9C}"/>
            </c:ext>
          </c:extLst>
        </c:ser>
        <c:ser>
          <c:idx val="1"/>
          <c:order val="1"/>
          <c:tx>
            <c:strRef>
              <c:f>'МАТ доля, балл и Р-П'!$D$2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4.38513425675521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05-40C7-85D7-02AD567AAC9C}"/>
                </c:ext>
              </c:extLst>
            </c:dLbl>
            <c:dLbl>
              <c:idx val="8"/>
              <c:layout>
                <c:manualLayout>
                  <c:x val="-9.862767741138756E-3"/>
                  <c:y val="2.19256712837756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405-40C7-85D7-02AD567AAC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'МАТ доля, балл и Р-П'!$B$3:$B$32</c:f>
              <c:strCache>
                <c:ptCount val="10"/>
                <c:pt idx="0">
                  <c:v>МБОУ СОШ № 38 г. Владивосток</c:v>
                </c:pt>
                <c:pt idx="1">
                  <c:v>МБОУ СОШ № 24 г. Партизанск</c:v>
                </c:pt>
                <c:pt idx="2">
                  <c:v>МБОУ СОШ № 3 г. Партизанск</c:v>
                </c:pt>
                <c:pt idx="3">
                  <c:v>МБОУ ЦО Содружество г.Спасск-Дальний</c:v>
                </c:pt>
                <c:pt idx="4">
                  <c:v>МБОУ СОШ № 48 г. Владивосток</c:v>
                </c:pt>
                <c:pt idx="5">
                  <c:v>МБОУ СОШ № 6 г. Партизанск</c:v>
                </c:pt>
                <c:pt idx="6">
                  <c:v>МБОУ СОШ № 19 г. Артем</c:v>
                </c:pt>
                <c:pt idx="7">
                  <c:v>МБОУ СОШ № 64 г. Владивосток</c:v>
                </c:pt>
                <c:pt idx="8">
                  <c:v>МБОУ СОШ № 30 г. Уссурийск</c:v>
                </c:pt>
                <c:pt idx="9">
                  <c:v>МБОУ СОШ № 8 с. Спасское Спасский МР</c:v>
                </c:pt>
              </c:strCache>
            </c:strRef>
          </c:cat>
          <c:val>
            <c:numRef>
              <c:f>'МАТ доля, балл и Р-П'!$D$3:$D$32</c:f>
              <c:numCache>
                <c:formatCode>0.00</c:formatCode>
                <c:ptCount val="10"/>
                <c:pt idx="0">
                  <c:v>15.770609318996415</c:v>
                </c:pt>
                <c:pt idx="1">
                  <c:v>18.817204301075268</c:v>
                </c:pt>
                <c:pt idx="2">
                  <c:v>21.994134897360702</c:v>
                </c:pt>
                <c:pt idx="3">
                  <c:v>25.345622119815669</c:v>
                </c:pt>
                <c:pt idx="4">
                  <c:v>22.019635343618514</c:v>
                </c:pt>
                <c:pt idx="5">
                  <c:v>24.684431977559612</c:v>
                </c:pt>
                <c:pt idx="6">
                  <c:v>23.829344432882415</c:v>
                </c:pt>
                <c:pt idx="7">
                  <c:v>25.558312655086844</c:v>
                </c:pt>
                <c:pt idx="8">
                  <c:v>27.880184331797235</c:v>
                </c:pt>
                <c:pt idx="9">
                  <c:v>20.483870967741932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05-40C7-85D7-02AD567AAC9C}"/>
            </c:ext>
          </c:extLst>
        </c:ser>
        <c:ser>
          <c:idx val="2"/>
          <c:order val="2"/>
          <c:tx>
            <c:strRef>
              <c:f>'МАТ доля, балл и Р-П'!$E$2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'МАТ доля, балл и Р-П'!$B$3:$B$32</c:f>
              <c:strCache>
                <c:ptCount val="10"/>
                <c:pt idx="0">
                  <c:v>МБОУ СОШ № 38 г. Владивосток</c:v>
                </c:pt>
                <c:pt idx="1">
                  <c:v>МБОУ СОШ № 24 г. Партизанск</c:v>
                </c:pt>
                <c:pt idx="2">
                  <c:v>МБОУ СОШ № 3 г. Партизанск</c:v>
                </c:pt>
                <c:pt idx="3">
                  <c:v>МБОУ ЦО Содружество г.Спасск-Дальний</c:v>
                </c:pt>
                <c:pt idx="4">
                  <c:v>МБОУ СОШ № 48 г. Владивосток</c:v>
                </c:pt>
                <c:pt idx="5">
                  <c:v>МБОУ СОШ № 6 г. Партизанск</c:v>
                </c:pt>
                <c:pt idx="6">
                  <c:v>МБОУ СОШ № 19 г. Артем</c:v>
                </c:pt>
                <c:pt idx="7">
                  <c:v>МБОУ СОШ № 64 г. Владивосток</c:v>
                </c:pt>
                <c:pt idx="8">
                  <c:v>МБОУ СОШ № 30 г. Уссурийск</c:v>
                </c:pt>
                <c:pt idx="9">
                  <c:v>МБОУ СОШ № 8 с. Спасское Спасский МР</c:v>
                </c:pt>
              </c:strCache>
            </c:strRef>
          </c:cat>
          <c:val>
            <c:numRef>
              <c:f>'МАТ доля, балл и Р-П'!$E$3:$E$32</c:f>
              <c:numCache>
                <c:formatCode>0.00</c:formatCode>
                <c:ptCount val="10"/>
                <c:pt idx="0">
                  <c:v>21.875</c:v>
                </c:pt>
                <c:pt idx="1">
                  <c:v>19.53125</c:v>
                </c:pt>
                <c:pt idx="2">
                  <c:v>24.71590909090909</c:v>
                </c:pt>
                <c:pt idx="3">
                  <c:v>21.875</c:v>
                </c:pt>
                <c:pt idx="4">
                  <c:v>28.993055555555557</c:v>
                </c:pt>
                <c:pt idx="5">
                  <c:v>27.717391304347824</c:v>
                </c:pt>
                <c:pt idx="6">
                  <c:v>31.09375</c:v>
                </c:pt>
                <c:pt idx="7">
                  <c:v>30.833333333333332</c:v>
                </c:pt>
                <c:pt idx="8">
                  <c:v>28.958333333333332</c:v>
                </c:pt>
                <c:pt idx="9">
                  <c:v>30.208333333333332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05-40C7-85D7-02AD567AAC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4862224"/>
        <c:axId val="404857128"/>
      </c:barChart>
      <c:catAx>
        <c:axId val="404862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4857128"/>
        <c:crosses val="autoZero"/>
        <c:auto val="1"/>
        <c:lblAlgn val="ctr"/>
        <c:lblOffset val="100"/>
        <c:noMultiLvlLbl val="1"/>
      </c:catAx>
      <c:valAx>
        <c:axId val="404857128"/>
        <c:scaling>
          <c:orientation val="minMax"/>
          <c:min val="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4862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38189"/>
      </a:solidFill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Динамика ОО с тенденцией к понижению доли выполнения заданий</a:t>
            </a:r>
          </a:p>
        </c:rich>
      </c:tx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15"/>
          <c:order val="15"/>
          <c:tx>
            <c:strRef>
              <c:f>'ФИЗ доля, балл и Р-П'!$B$17</c:f>
              <c:strCache>
                <c:ptCount val="1"/>
                <c:pt idx="0">
                  <c:v>МБОУ СОШ п. Николаевка Партизанский МО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'ФИЗ доля, балл и Р-П'!$C$2:$E$2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'ФИЗ доля, балл и Р-П'!$C$17:$E$17</c:f>
              <c:numCache>
                <c:formatCode>0.00</c:formatCode>
                <c:ptCount val="3"/>
                <c:pt idx="0">
                  <c:v>34.722222222222221</c:v>
                </c:pt>
                <c:pt idx="1">
                  <c:v>32.407407407407412</c:v>
                </c:pt>
                <c:pt idx="2">
                  <c:v>28.888888888888893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D0-4947-A8B3-036AEC496D1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04690344"/>
        <c:axId val="4046852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'ФИЗ доля, балл и Р-П'!$B$3</c15:sqref>
                        </c15:formulaRef>
                      </c:ext>
                    </c:extLst>
                    <c:strCache>
                      <c:ptCount val="1"/>
                      <c:pt idx="0">
                        <c:v>МБОУ ПСОШ № 1 Пограничный МО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'ФИЗ доля, балл и Р-П'!$C$3:$E$3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27.546296296296294</c:v>
                      </c:pt>
                      <c:pt idx="1">
                        <c:v>19.907407407407408</c:v>
                      </c:pt>
                      <c:pt idx="2">
                        <c:v>20.555555555555557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07D0-4947-A8B3-036AEC496D1A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Р-П'!$B$4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24 г. Партизанск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Р-П'!$C$4:$E$4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22.222222222222221</c:v>
                      </c:pt>
                      <c:pt idx="1">
                        <c:v>21.164021164021161</c:v>
                      </c:pt>
                      <c:pt idx="2">
                        <c:v>24.761904761904763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07D0-4947-A8B3-036AEC496D1A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Р-П'!$B$5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50 г. Владивосток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Р-П'!$C$5:$E$5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24.867724867724867</c:v>
                      </c:pt>
                      <c:pt idx="1">
                        <c:v>8.8888888888888893</c:v>
                      </c:pt>
                      <c:pt idx="2">
                        <c:v>36.222222222222214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7D0-4947-A8B3-036AEC496D1A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Р-П'!$B$6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31 г. Уссурийск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Р-П'!$C$6:$E$6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20.987654320987655</c:v>
                      </c:pt>
                      <c:pt idx="1">
                        <c:v>19.753086419753085</c:v>
                      </c:pt>
                      <c:pt idx="2">
                        <c:v>43.703703703703702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7D0-4947-A8B3-036AEC496D1A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Р-П'!$B$7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3 г. Партизанск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Р-П'!$C$7:$E$7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20.105820105820108</c:v>
                      </c:pt>
                      <c:pt idx="1">
                        <c:v>33.888888888888893</c:v>
                      </c:pt>
                      <c:pt idx="2">
                        <c:v>31.388888888888886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7D0-4947-A8B3-036AEC496D1A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Р-П'!$B$8</c15:sqref>
                        </c15:formulaRef>
                      </c:ext>
                    </c:extLst>
                    <c:strCache>
                      <c:ptCount val="1"/>
                      <c:pt idx="0">
                        <c:v>МБОУ Преображенская СОШ № 11 Лазовский МО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Р-П'!$C$8:$E$8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24.999999999999996</c:v>
                      </c:pt>
                      <c:pt idx="1">
                        <c:v>37.242798353909471</c:v>
                      </c:pt>
                      <c:pt idx="2">
                        <c:v>23.555555555555561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7D0-4947-A8B3-036AEC496D1A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7D0-4947-A8B3-036AEC496D1A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Р-П'!$B$9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30 г. Уссурийск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Р-П'!$C$9:$E$9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23.662551440329217</c:v>
                      </c:pt>
                      <c:pt idx="1">
                        <c:v>33.796296296296291</c:v>
                      </c:pt>
                      <c:pt idx="2">
                        <c:v>31.111111111111107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7D0-4947-A8B3-036AEC496D1A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Р-П'!$B$10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59 г. Владивосток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Р-П'!$C$10:$E$10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32.407407407407405</c:v>
                      </c:pt>
                      <c:pt idx="1">
                        <c:v>27.777777777777779</c:v>
                      </c:pt>
                      <c:pt idx="2">
                        <c:v>28.444444444444446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7D0-4947-A8B3-036AEC496D1A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Р-П'!$B$11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8 с. Черниговка Черниговский МО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Р-П'!$C$11:$E$11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24.691358024691358</c:v>
                      </c:pt>
                      <c:pt idx="1">
                        <c:v>29.894179894179896</c:v>
                      </c:pt>
                      <c:pt idx="2">
                        <c:v>35.925925925925924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7D0-4947-A8B3-036AEC496D1A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Р-П'!$B$12</c15:sqref>
                        </c15:formulaRef>
                      </c:ext>
                    </c:extLst>
                    <c:strCache>
                      <c:ptCount val="1"/>
                      <c:pt idx="0">
                        <c:v>МБОУ СОШ им. А.И. Крушанова с. Михайловка Михайловский МР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Р-П'!$C$12:$E$12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35.555555555555557</c:v>
                      </c:pt>
                      <c:pt idx="1">
                        <c:v>27.492877492877486</c:v>
                      </c:pt>
                      <c:pt idx="2">
                        <c:v>28.888888888888886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07D0-4947-A8B3-036AEC496D1A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Р-П'!$B$13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1 пгт Славянка Хасанский МО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Р-П'!$C$13:$E$13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32.716049382716051</c:v>
                      </c:pt>
                      <c:pt idx="1">
                        <c:v>28.888888888888893</c:v>
                      </c:pt>
                      <c:pt idx="2">
                        <c:v>30.370370370370367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07D0-4947-A8B3-036AEC496D1A}"/>
                  </c:ext>
                </c:extLst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Р-П'!$B$14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25 г. Владивосток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Р-П'!$C$14:$E$14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27.350427350427349</c:v>
                      </c:pt>
                      <c:pt idx="1">
                        <c:v>29.861111111111107</c:v>
                      </c:pt>
                      <c:pt idx="2">
                        <c:v>35.308641975308639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07D0-4947-A8B3-036AEC496D1A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Р-П'!$B$15</c15:sqref>
                        </c15:formulaRef>
                      </c:ext>
                    </c:extLst>
                    <c:strCache>
                      <c:ptCount val="1"/>
                      <c:pt idx="0">
                        <c:v>МАОУ СОШ № 25 Гелиос Находкинский ГО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Р-П'!$C$15:$E$15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19.841269841269842</c:v>
                      </c:pt>
                      <c:pt idx="1">
                        <c:v>29.423868312757197</c:v>
                      </c:pt>
                      <c:pt idx="2">
                        <c:v>46.137566137566139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07D0-4947-A8B3-036AEC496D1A}"/>
                  </c:ext>
                </c:extLst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Р-П'!$B$16</c15:sqref>
                        </c15:formulaRef>
                      </c:ext>
                    </c:extLst>
                    <c:strCache>
                      <c:ptCount val="1"/>
                      <c:pt idx="0">
                        <c:v>МАОУ СОШ № 20 Находкинский ГО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Р-П'!$C$16:$E$16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28.703703703703706</c:v>
                      </c:pt>
                      <c:pt idx="1">
                        <c:v>37.037037037037038</c:v>
                      </c:pt>
                      <c:pt idx="2">
                        <c:v>30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07D0-4947-A8B3-036AEC496D1A}"/>
                  </c:ext>
                </c:extLst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Р-П'!$B$18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3 п. Раздольное Надеждинский МР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Р-П'!$C$18:$E$18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28.24074074074074</c:v>
                      </c:pt>
                      <c:pt idx="1">
                        <c:v>38.888888888888886</c:v>
                      </c:pt>
                      <c:pt idx="2">
                        <c:v>29.62962962962963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07D0-4947-A8B3-036AEC496D1A}"/>
                  </c:ext>
                </c:extLst>
              </c15:ser>
            </c15:filteredBarSeries>
            <c15:filteredBar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Р-П'!$B$19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8 с. Спасское Спасский МР</c:v>
                      </c:pt>
                    </c:strCache>
                  </c:strRef>
                </c:tx>
                <c:spPr>
                  <a:solidFill>
                    <a:schemeClr val="accent6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Р-П'!$C$19:$E$19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32.098765432098766</c:v>
                      </c:pt>
                      <c:pt idx="1">
                        <c:v>30.303030303030308</c:v>
                      </c:pt>
                      <c:pt idx="2">
                        <c:v>34.81481481481481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07D0-4947-A8B3-036AEC496D1A}"/>
                  </c:ext>
                </c:extLst>
              </c15:ser>
            </c15:filteredBarSeries>
            <c15:filteredBa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Р-П'!$B$20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6 г. Партизанск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Р-П'!$C$20:$E$20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28.213507625272335</c:v>
                      </c:pt>
                      <c:pt idx="1">
                        <c:v>32.539682539682538</c:v>
                      </c:pt>
                      <c:pt idx="2">
                        <c:v>36.565656565656568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07D0-4947-A8B3-036AEC496D1A}"/>
                  </c:ext>
                </c:extLst>
              </c15:ser>
            </c15:filteredBarSeries>
            <c15:filteredBar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Р-П'!$B$21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71 п. Трудовое г. Владивосток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Р-П'!$C$21:$E$21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25.462962962962958</c:v>
                      </c:pt>
                      <c:pt idx="1">
                        <c:v>36.419753086419753</c:v>
                      </c:pt>
                      <c:pt idx="2">
                        <c:v>35.55555555555555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07D0-4947-A8B3-036AEC496D1A}"/>
                  </c:ext>
                </c:extLst>
              </c15:ser>
            </c15:filteredBarSeries>
            <c15:filteredBa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Р-П'!$B$22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80 г. Владивосток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Р-П'!$C$22:$E$22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23.611111111111114</c:v>
                      </c:pt>
                      <c:pt idx="1">
                        <c:v>29.012345679012348</c:v>
                      </c:pt>
                      <c:pt idx="2">
                        <c:v>44.814814814814817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07D0-4947-A8B3-036AEC496D1A}"/>
                  </c:ext>
                </c:extLst>
              </c15:ser>
            </c15:filteredBarSeries>
            <c15:filteredBar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Р-П'!$B$23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2 пгт. Кавалерово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Р-П'!$C$23:$E$23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27.31481481481481</c:v>
                      </c:pt>
                      <c:pt idx="1">
                        <c:v>33.703703703703709</c:v>
                      </c:pt>
                      <c:pt idx="2">
                        <c:v>38.333333333333329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07D0-4947-A8B3-036AEC496D1A}"/>
                  </c:ext>
                </c:extLst>
              </c15:ser>
            </c15:filteredBarSeries>
            <c15:filteredBar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Р-П'!$B$24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1 г. Артем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Р-П'!$C$24:$E$24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27.314814814814813</c:v>
                      </c:pt>
                      <c:pt idx="1">
                        <c:v>30.864197530864192</c:v>
                      </c:pt>
                      <c:pt idx="2">
                        <c:v>41.666666666666664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07D0-4947-A8B3-036AEC496D1A}"/>
                  </c:ext>
                </c:extLst>
              </c15:ser>
            </c15:filteredBarSeries>
            <c15:filteredBar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Р-П'!$B$25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14 г. Владивосток</c:v>
                      </c:pt>
                    </c:strCache>
                  </c:strRef>
                </c:tx>
                <c:spPr>
                  <a:solidFill>
                    <a:schemeClr val="accent6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Р-П'!$C$25:$E$25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27.160493827160494</c:v>
                      </c:pt>
                      <c:pt idx="1">
                        <c:v>26.543209876543205</c:v>
                      </c:pt>
                      <c:pt idx="2">
                        <c:v>47.070707070707066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07D0-4947-A8B3-036AEC496D1A}"/>
                  </c:ext>
                </c:extLst>
              </c15:ser>
            </c15:filteredBarSeries>
            <c15:filteredBar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Р-П'!$B$26</c15:sqref>
                        </c15:formulaRef>
                      </c:ext>
                    </c:extLst>
                    <c:strCache>
                      <c:ptCount val="1"/>
                      <c:pt idx="0">
                        <c:v>МБОУ школа с. Анучино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Р-П'!$C$26:$E$26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45.238095238095241</c:v>
                      </c:pt>
                      <c:pt idx="1">
                        <c:v>25</c:v>
                      </c:pt>
                      <c:pt idx="2">
                        <c:v>30.555555555555557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07D0-4947-A8B3-036AEC496D1A}"/>
                  </c:ext>
                </c:extLst>
              </c15:ser>
            </c15:filteredBarSeries>
            <c15:filteredBar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Р-П'!$B$27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62 г. Владивосток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Р-П'!$C$27:$E$27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20.634920634920636</c:v>
                      </c:pt>
                      <c:pt idx="1">
                        <c:v>38.271604938271601</c:v>
                      </c:pt>
                      <c:pt idx="2">
                        <c:v>42.666666666666671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07D0-4947-A8B3-036AEC496D1A}"/>
                  </c:ext>
                </c:extLst>
              </c15:ser>
            </c15:filteredBarSeries>
            <c15:filteredBar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Р-П'!$B$28</c15:sqref>
                        </c15:formulaRef>
                      </c:ext>
                    </c:extLst>
                    <c:strCache>
                      <c:ptCount val="1"/>
                      <c:pt idx="0">
                        <c:v>МБОУ ЦО Ступени г. Владивосток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Р-П'!$C$28:$E$28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28.306878306878307</c:v>
                      </c:pt>
                      <c:pt idx="1">
                        <c:v>38.359788359788361</c:v>
                      </c:pt>
                      <c:pt idx="2">
                        <c:v>35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07D0-4947-A8B3-036AEC496D1A}"/>
                  </c:ext>
                </c:extLst>
              </c15:ser>
            </c15:filteredBarSeries>
          </c:ext>
        </c:extLst>
      </c:barChart>
      <c:catAx>
        <c:axId val="404690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4685248"/>
        <c:crosses val="autoZero"/>
        <c:auto val="1"/>
        <c:lblAlgn val="ctr"/>
        <c:lblOffset val="100"/>
        <c:noMultiLvlLbl val="1"/>
      </c:catAx>
      <c:valAx>
        <c:axId val="404685248"/>
        <c:scaling>
          <c:orientation val="minMax"/>
          <c:min val="0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4690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30561109808734"/>
          <c:y val="0.9470858962954013"/>
          <c:w val="0.58107743301762793"/>
          <c:h val="5.22045290012169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38189"/>
      </a:solidFill>
    </a:ln>
    <a:effectLst/>
  </c:spPr>
  <c:txPr>
    <a:bodyPr/>
    <a:lstStyle/>
    <a:p>
      <a:pPr>
        <a:defRPr>
          <a:solidFill>
            <a:srgbClr val="16161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/>
              <a:t>Динамика ОО с временным понижением доли выполнения заданий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3399005094616795E-2"/>
          <c:y val="9.3170153093841968E-2"/>
          <c:w val="0.57864008476293327"/>
          <c:h val="0.856670038257712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'ФИЗ доля, балл и Р-П'!$B$3</c:f>
              <c:strCache>
                <c:ptCount val="1"/>
                <c:pt idx="0">
                  <c:v>МБОУ ПСОШ № 1 Пограничный МО</c:v>
                </c:pt>
              </c:strCache>
              <c:extLst xmlns:c15="http://schemas.microsoft.com/office/drawing/2012/chart"/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'ФИЗ доля, балл и Р-П'!$C$2:$E$2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  <c:extLst xmlns:c15="http://schemas.microsoft.com/office/drawing/2012/chart"/>
            </c:numRef>
          </c:cat>
          <c:val>
            <c:numRef>
              <c:f>'ФИЗ доля, балл и Р-П'!$C$3:$E$3</c:f>
              <c:numCache>
                <c:formatCode>0.00</c:formatCode>
                <c:ptCount val="3"/>
                <c:pt idx="0">
                  <c:v>27.546296296296294</c:v>
                </c:pt>
                <c:pt idx="1">
                  <c:v>19.907407407407408</c:v>
                </c:pt>
                <c:pt idx="2">
                  <c:v>20.555555555555557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0-5504-4FFD-A36B-C472D60199D7}"/>
            </c:ext>
          </c:extLst>
        </c:ser>
        <c:ser>
          <c:idx val="1"/>
          <c:order val="1"/>
          <c:tx>
            <c:strRef>
              <c:f>'ФИЗ доля, балл и Р-П'!$B$4</c:f>
              <c:strCache>
                <c:ptCount val="1"/>
                <c:pt idx="0">
                  <c:v>МБОУ СОШ № 24 г. Партизанск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'ФИЗ доля, балл и Р-П'!$C$2:$E$2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'ФИЗ доля, балл и Р-П'!$C$4:$E$4</c:f>
              <c:numCache>
                <c:formatCode>0.00</c:formatCode>
                <c:ptCount val="3"/>
                <c:pt idx="0">
                  <c:v>22.222222222222221</c:v>
                </c:pt>
                <c:pt idx="1">
                  <c:v>21.164021164021161</c:v>
                </c:pt>
                <c:pt idx="2">
                  <c:v>24.761904761904763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04-4FFD-A36B-C472D60199D7}"/>
            </c:ext>
          </c:extLst>
        </c:ser>
        <c:ser>
          <c:idx val="2"/>
          <c:order val="2"/>
          <c:tx>
            <c:strRef>
              <c:f>'ФИЗ доля, балл и Р-П'!$B$5</c:f>
              <c:strCache>
                <c:ptCount val="1"/>
                <c:pt idx="0">
                  <c:v>МБОУ СОШ № 50 г. Владивосток</c:v>
                </c:pt>
              </c:strCache>
              <c:extLst xmlns:c15="http://schemas.microsoft.com/office/drawing/2012/chart"/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'ФИЗ доля, балл и Р-П'!$C$2:$E$2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  <c:extLst xmlns:c15="http://schemas.microsoft.com/office/drawing/2012/chart"/>
            </c:numRef>
          </c:cat>
          <c:val>
            <c:numRef>
              <c:f>'ФИЗ доля, балл и Р-П'!$C$5:$E$5</c:f>
              <c:numCache>
                <c:formatCode>0.00</c:formatCode>
                <c:ptCount val="3"/>
                <c:pt idx="0">
                  <c:v>24.867724867724867</c:v>
                </c:pt>
                <c:pt idx="1">
                  <c:v>8.8888888888888893</c:v>
                </c:pt>
                <c:pt idx="2">
                  <c:v>36.222222222222214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2-5504-4FFD-A36B-C472D60199D7}"/>
            </c:ext>
          </c:extLst>
        </c:ser>
        <c:ser>
          <c:idx val="3"/>
          <c:order val="3"/>
          <c:tx>
            <c:strRef>
              <c:f>'ФИЗ доля, балл и Р-П'!$B$6</c:f>
              <c:strCache>
                <c:ptCount val="1"/>
                <c:pt idx="0">
                  <c:v>МБОУ СОШ № 31 г. Уссурийск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'ФИЗ доля, балл и Р-П'!$C$2:$E$2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'ФИЗ доля, балл и Р-П'!$C$6:$E$6</c:f>
              <c:numCache>
                <c:formatCode>0.00</c:formatCode>
                <c:ptCount val="3"/>
                <c:pt idx="0">
                  <c:v>20.987654320987655</c:v>
                </c:pt>
                <c:pt idx="1">
                  <c:v>19.753086419753085</c:v>
                </c:pt>
                <c:pt idx="2">
                  <c:v>43.703703703703702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04-4FFD-A36B-C472D60199D7}"/>
            </c:ext>
          </c:extLst>
        </c:ser>
        <c:ser>
          <c:idx val="8"/>
          <c:order val="8"/>
          <c:tx>
            <c:strRef>
              <c:f>'ФИЗ доля, балл и Р-П'!$B$10</c:f>
              <c:strCache>
                <c:ptCount val="1"/>
                <c:pt idx="0">
                  <c:v>МБОУ СОШ № 59 г. Владивосток</c:v>
                </c:pt>
              </c:strCache>
              <c:extLst xmlns:c15="http://schemas.microsoft.com/office/drawing/2012/chart"/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'ФИЗ доля, балл и Р-П'!$C$2:$E$2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  <c:extLst xmlns:c15="http://schemas.microsoft.com/office/drawing/2012/chart"/>
            </c:numRef>
          </c:cat>
          <c:val>
            <c:numRef>
              <c:f>'ФИЗ доля, балл и Р-П'!$C$10:$E$10</c:f>
              <c:numCache>
                <c:formatCode>0.00</c:formatCode>
                <c:ptCount val="3"/>
                <c:pt idx="0">
                  <c:v>32.407407407407405</c:v>
                </c:pt>
                <c:pt idx="1">
                  <c:v>27.777777777777779</c:v>
                </c:pt>
                <c:pt idx="2">
                  <c:v>28.444444444444446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4-5504-4FFD-A36B-C472D60199D7}"/>
            </c:ext>
          </c:extLst>
        </c:ser>
        <c:ser>
          <c:idx val="10"/>
          <c:order val="10"/>
          <c:tx>
            <c:strRef>
              <c:f>'ФИЗ доля, балл и Р-П'!$B$12</c:f>
              <c:strCache>
                <c:ptCount val="1"/>
                <c:pt idx="0">
                  <c:v>МБОУ СОШ им. А.И. Крушанова с. Михайловка Михайловский МР</c:v>
                </c:pt>
              </c:strCache>
              <c:extLst xmlns:c15="http://schemas.microsoft.com/office/drawing/2012/chart"/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'ФИЗ доля, балл и Р-П'!$C$2:$E$2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  <c:extLst xmlns:c15="http://schemas.microsoft.com/office/drawing/2012/chart"/>
            </c:numRef>
          </c:cat>
          <c:val>
            <c:numRef>
              <c:f>'ФИЗ доля, балл и Р-П'!$C$12:$E$12</c:f>
              <c:numCache>
                <c:formatCode>0.00</c:formatCode>
                <c:ptCount val="3"/>
                <c:pt idx="0">
                  <c:v>35.555555555555557</c:v>
                </c:pt>
                <c:pt idx="1">
                  <c:v>27.492877492877486</c:v>
                </c:pt>
                <c:pt idx="2">
                  <c:v>28.888888888888886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5-5504-4FFD-A36B-C472D60199D7}"/>
            </c:ext>
          </c:extLst>
        </c:ser>
        <c:ser>
          <c:idx val="11"/>
          <c:order val="11"/>
          <c:tx>
            <c:strRef>
              <c:f>'ФИЗ доля, балл и Р-П'!$B$13</c:f>
              <c:strCache>
                <c:ptCount val="1"/>
                <c:pt idx="0">
                  <c:v>МБОУ СОШ № 1 пгт Славянка Хасанский МО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'ФИЗ доля, балл и Р-П'!$C$2:$E$2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  <c:extLst xmlns:c15="http://schemas.microsoft.com/office/drawing/2012/chart"/>
            </c:numRef>
          </c:cat>
          <c:val>
            <c:numRef>
              <c:f>'ФИЗ доля, балл и Р-П'!$C$13:$E$13</c:f>
              <c:numCache>
                <c:formatCode>0.00</c:formatCode>
                <c:ptCount val="3"/>
                <c:pt idx="0">
                  <c:v>32.716049382716051</c:v>
                </c:pt>
                <c:pt idx="1">
                  <c:v>28.888888888888893</c:v>
                </c:pt>
                <c:pt idx="2">
                  <c:v>30.370370370370367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6-5504-4FFD-A36B-C472D60199D7}"/>
            </c:ext>
          </c:extLst>
        </c:ser>
        <c:ser>
          <c:idx val="17"/>
          <c:order val="17"/>
          <c:tx>
            <c:strRef>
              <c:f>'ФИЗ доля, балл и Р-П'!$B$19</c:f>
              <c:strCache>
                <c:ptCount val="1"/>
                <c:pt idx="0">
                  <c:v>МБОУ СОШ № 8 с. Спасское Спасский МР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'ФИЗ доля, балл и Р-П'!$C$2:$E$2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  <c:extLst xmlns:c15="http://schemas.microsoft.com/office/drawing/2012/chart"/>
            </c:numRef>
          </c:cat>
          <c:val>
            <c:numRef>
              <c:f>'ФИЗ доля, балл и Р-П'!$C$19:$E$19</c:f>
              <c:numCache>
                <c:formatCode>0.00</c:formatCode>
                <c:ptCount val="3"/>
                <c:pt idx="0">
                  <c:v>32.098765432098766</c:v>
                </c:pt>
                <c:pt idx="1">
                  <c:v>30.303030303030308</c:v>
                </c:pt>
                <c:pt idx="2">
                  <c:v>34.81481481481481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7-5504-4FFD-A36B-C472D60199D7}"/>
            </c:ext>
          </c:extLst>
        </c:ser>
        <c:ser>
          <c:idx val="23"/>
          <c:order val="23"/>
          <c:tx>
            <c:strRef>
              <c:f>'ФИЗ доля, балл и Р-П'!$B$25</c:f>
              <c:strCache>
                <c:ptCount val="1"/>
                <c:pt idx="0">
                  <c:v>МБОУ СОШ № 14 г. Владивосток</c:v>
                </c:pt>
              </c:strCache>
              <c:extLst xmlns:c15="http://schemas.microsoft.com/office/drawing/2012/chart"/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2.1076074672366611E-2"/>
                  <c:y val="3.67577768065749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504-4FFD-A36B-C472D60199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'ФИЗ доля, балл и Р-П'!$C$2:$E$2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  <c:extLst xmlns:c15="http://schemas.microsoft.com/office/drawing/2012/chart"/>
            </c:numRef>
          </c:cat>
          <c:val>
            <c:numRef>
              <c:f>'ФИЗ доля, балл и Р-П'!$C$25:$E$25</c:f>
              <c:numCache>
                <c:formatCode>0.00</c:formatCode>
                <c:ptCount val="3"/>
                <c:pt idx="0">
                  <c:v>27.160493827160494</c:v>
                </c:pt>
                <c:pt idx="1">
                  <c:v>26.543209876543205</c:v>
                </c:pt>
                <c:pt idx="2">
                  <c:v>47.070707070707066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8-5504-4FFD-A36B-C472D60199D7}"/>
            </c:ext>
          </c:extLst>
        </c:ser>
        <c:ser>
          <c:idx val="24"/>
          <c:order val="24"/>
          <c:tx>
            <c:strRef>
              <c:f>'ФИЗ доля, балл и Р-П'!$B$26</c:f>
              <c:strCache>
                <c:ptCount val="1"/>
                <c:pt idx="0">
                  <c:v>МБОУ школа с. Анучино</c:v>
                </c:pt>
              </c:strCache>
              <c:extLst xmlns:c15="http://schemas.microsoft.com/office/drawing/2012/chart"/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161616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'ФИЗ доля, балл и Р-П'!$C$2:$E$2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  <c:extLst xmlns:c15="http://schemas.microsoft.com/office/drawing/2012/chart"/>
            </c:numRef>
          </c:cat>
          <c:val>
            <c:numRef>
              <c:f>'ФИЗ доля, балл и Р-П'!$C$26:$E$26</c:f>
              <c:numCache>
                <c:formatCode>0.00</c:formatCode>
                <c:ptCount val="3"/>
                <c:pt idx="0">
                  <c:v>45.238095238095241</c:v>
                </c:pt>
                <c:pt idx="1">
                  <c:v>25</c:v>
                </c:pt>
                <c:pt idx="2">
                  <c:v>30.555555555555557</c:v>
                </c:pt>
              </c:numCache>
              <c:extLst xmlns:c15="http://schemas.microsoft.com/office/drawing/2012/chart"/>
            </c:numRef>
          </c:val>
          <c:extLst>
            <c:ext xmlns:c16="http://schemas.microsoft.com/office/drawing/2014/chart" uri="{C3380CC4-5D6E-409C-BE32-E72D297353CC}">
              <c16:uniqueId val="{00000009-5504-4FFD-A36B-C472D60199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52791992"/>
        <c:axId val="452784936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'ФИЗ доля, балл и Р-П'!$B$7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3 г. Партизанск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'ФИЗ доля, балл и Р-П'!$C$7:$E$7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20.105820105820108</c:v>
                      </c:pt>
                      <c:pt idx="1">
                        <c:v>33.888888888888893</c:v>
                      </c:pt>
                      <c:pt idx="2">
                        <c:v>31.388888888888886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A-5504-4FFD-A36B-C472D60199D7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Р-П'!$B$8</c15:sqref>
                        </c15:formulaRef>
                      </c:ext>
                    </c:extLst>
                    <c:strCache>
                      <c:ptCount val="1"/>
                      <c:pt idx="0">
                        <c:v>МБОУ Преображенская СОШ № 11 Лазовский МО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Р-П'!$C$8:$E$8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24.999999999999996</c:v>
                      </c:pt>
                      <c:pt idx="1">
                        <c:v>37.242798353909471</c:v>
                      </c:pt>
                      <c:pt idx="2">
                        <c:v>23.555555555555561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504-4FFD-A36B-C472D60199D7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5504-4FFD-A36B-C472D60199D7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Р-П'!$B$9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30 г. Уссурийск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Р-П'!$C$9:$E$9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23.662551440329217</c:v>
                      </c:pt>
                      <c:pt idx="1">
                        <c:v>33.796296296296291</c:v>
                      </c:pt>
                      <c:pt idx="2">
                        <c:v>31.111111111111107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5504-4FFD-A36B-C472D60199D7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Р-П'!$B$11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8 с. Черниговка Черниговский МО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Р-П'!$C$11:$E$11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24.691358024691358</c:v>
                      </c:pt>
                      <c:pt idx="1">
                        <c:v>29.894179894179896</c:v>
                      </c:pt>
                      <c:pt idx="2">
                        <c:v>35.925925925925924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5504-4FFD-A36B-C472D60199D7}"/>
                  </c:ext>
                </c:extLst>
              </c15:ser>
            </c15:filteredBarSeries>
            <c15:filteredBar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Р-П'!$B$14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25 г. Владивосток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Р-П'!$C$14:$E$14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27.350427350427349</c:v>
                      </c:pt>
                      <c:pt idx="1">
                        <c:v>29.861111111111107</c:v>
                      </c:pt>
                      <c:pt idx="2">
                        <c:v>35.308641975308639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5504-4FFD-A36B-C472D60199D7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Р-П'!$B$15</c15:sqref>
                        </c15:formulaRef>
                      </c:ext>
                    </c:extLst>
                    <c:strCache>
                      <c:ptCount val="1"/>
                      <c:pt idx="0">
                        <c:v>МАОУ СОШ № 25 Гелиос Находкинский ГО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Р-П'!$C$15:$E$15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19.841269841269842</c:v>
                      </c:pt>
                      <c:pt idx="1">
                        <c:v>29.423868312757197</c:v>
                      </c:pt>
                      <c:pt idx="2">
                        <c:v>46.137566137566139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5504-4FFD-A36B-C472D60199D7}"/>
                  </c:ext>
                </c:extLst>
              </c15:ser>
            </c15:filteredBarSeries>
            <c15:filteredBar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Р-П'!$B$16</c15:sqref>
                        </c15:formulaRef>
                      </c:ext>
                    </c:extLst>
                    <c:strCache>
                      <c:ptCount val="1"/>
                      <c:pt idx="0">
                        <c:v>МАОУ СОШ № 20 Находкинский ГО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Р-П'!$C$16:$E$16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28.703703703703706</c:v>
                      </c:pt>
                      <c:pt idx="1">
                        <c:v>37.037037037037038</c:v>
                      </c:pt>
                      <c:pt idx="2">
                        <c:v>30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5504-4FFD-A36B-C472D60199D7}"/>
                  </c:ext>
                </c:extLst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Р-П'!$B$17</c15:sqref>
                        </c15:formulaRef>
                      </c:ext>
                    </c:extLst>
                    <c:strCache>
                      <c:ptCount val="1"/>
                      <c:pt idx="0">
                        <c:v>МБОУ СОШ п. Николаевка Партизанский МО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Р-П'!$C$17:$E$17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34.722222222222221</c:v>
                      </c:pt>
                      <c:pt idx="1">
                        <c:v>32.407407407407412</c:v>
                      </c:pt>
                      <c:pt idx="2">
                        <c:v>28.888888888888893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5504-4FFD-A36B-C472D60199D7}"/>
                  </c:ext>
                </c:extLst>
              </c15:ser>
            </c15:filteredBarSeries>
            <c15:filteredBar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Р-П'!$B$18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3 п. Раздольное Надеждинский МР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Р-П'!$C$18:$E$18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28.24074074074074</c:v>
                      </c:pt>
                      <c:pt idx="1">
                        <c:v>38.888888888888886</c:v>
                      </c:pt>
                      <c:pt idx="2">
                        <c:v>29.62962962962963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5504-4FFD-A36B-C472D60199D7}"/>
                  </c:ext>
                </c:extLst>
              </c15:ser>
            </c15:filteredBarSeries>
            <c15:filteredBar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Р-П'!$B$20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6 г. Партизанск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Р-П'!$C$20:$E$20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28.213507625272335</c:v>
                      </c:pt>
                      <c:pt idx="1">
                        <c:v>32.539682539682538</c:v>
                      </c:pt>
                      <c:pt idx="2">
                        <c:v>36.565656565656568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5504-4FFD-A36B-C472D60199D7}"/>
                  </c:ext>
                </c:extLst>
              </c15:ser>
            </c15:filteredBarSeries>
            <c15:filteredBar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Р-П'!$B$21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71 п. Трудовое г. Владивосток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Р-П'!$C$21:$E$21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25.462962962962958</c:v>
                      </c:pt>
                      <c:pt idx="1">
                        <c:v>36.419753086419753</c:v>
                      </c:pt>
                      <c:pt idx="2">
                        <c:v>35.55555555555555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5504-4FFD-A36B-C472D60199D7}"/>
                  </c:ext>
                </c:extLst>
              </c15:ser>
            </c15:filteredBarSeries>
            <c15:filteredBa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Р-П'!$B$22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80 г. Владивосток</c:v>
                      </c:pt>
                    </c:strCache>
                  </c:strRef>
                </c:tx>
                <c:spPr>
                  <a:solidFill>
                    <a:schemeClr val="accent3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Р-П'!$C$22:$E$22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23.611111111111114</c:v>
                      </c:pt>
                      <c:pt idx="1">
                        <c:v>29.012345679012348</c:v>
                      </c:pt>
                      <c:pt idx="2">
                        <c:v>44.814814814814817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5504-4FFD-A36B-C472D60199D7}"/>
                  </c:ext>
                </c:extLst>
              </c15:ser>
            </c15:filteredBarSeries>
            <c15:filteredBar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Р-П'!$B$23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2 пгт. Кавалерово</c:v>
                      </c:pt>
                    </c:strCache>
                  </c:strRef>
                </c:tx>
                <c:spPr>
                  <a:solidFill>
                    <a:schemeClr val="accent4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Р-П'!$C$23:$E$23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27.31481481481481</c:v>
                      </c:pt>
                      <c:pt idx="1">
                        <c:v>33.703703703703709</c:v>
                      </c:pt>
                      <c:pt idx="2">
                        <c:v>38.333333333333329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7-5504-4FFD-A36B-C472D60199D7}"/>
                  </c:ext>
                </c:extLst>
              </c15:ser>
            </c15:filteredBarSeries>
            <c15:filteredBar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Р-П'!$B$24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1 г. Артем</c:v>
                      </c:pt>
                    </c:strCache>
                  </c:strRef>
                </c:tx>
                <c:spPr>
                  <a:solidFill>
                    <a:schemeClr val="accent5">
                      <a:lumMod val="8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Р-П'!$C$24:$E$24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27.314814814814813</c:v>
                      </c:pt>
                      <c:pt idx="1">
                        <c:v>30.864197530864192</c:v>
                      </c:pt>
                      <c:pt idx="2">
                        <c:v>41.666666666666664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8-5504-4FFD-A36B-C472D60199D7}"/>
                  </c:ext>
                </c:extLst>
              </c15:ser>
            </c15:filteredBarSeries>
            <c15:filteredBar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Р-П'!$B$27</c15:sqref>
                        </c15:formulaRef>
                      </c:ext>
                    </c:extLst>
                    <c:strCache>
                      <c:ptCount val="1"/>
                      <c:pt idx="0">
                        <c:v>МБОУ СОШ № 62 г. Владивосток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Р-П'!$C$27:$E$27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20.634920634920636</c:v>
                      </c:pt>
                      <c:pt idx="1">
                        <c:v>38.271604938271601</c:v>
                      </c:pt>
                      <c:pt idx="2">
                        <c:v>42.666666666666671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9-5504-4FFD-A36B-C472D60199D7}"/>
                  </c:ext>
                </c:extLst>
              </c15:ser>
            </c15:filteredBarSeries>
            <c15:filteredBar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Р-П'!$B$28</c15:sqref>
                        </c15:formulaRef>
                      </c:ext>
                    </c:extLst>
                    <c:strCache>
                      <c:ptCount val="1"/>
                      <c:pt idx="0">
                        <c:v>МБОУ ЦО Ступени г. Владивосток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rgbClr val="161616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defRPr>
                      </a:pPr>
                      <a:endParaRPr lang="ru-RU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Р-П'!$C$2:$E$2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'ФИЗ доля, балл и Р-П'!$C$28:$E$28</c15:sqref>
                        </c15:formulaRef>
                      </c:ext>
                    </c:extLst>
                    <c:numCache>
                      <c:formatCode>0.00</c:formatCode>
                      <c:ptCount val="3"/>
                      <c:pt idx="0">
                        <c:v>28.306878306878307</c:v>
                      </c:pt>
                      <c:pt idx="1">
                        <c:v>38.359788359788361</c:v>
                      </c:pt>
                      <c:pt idx="2">
                        <c:v>35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5504-4FFD-A36B-C472D60199D7}"/>
                  </c:ext>
                </c:extLst>
              </c15:ser>
            </c15:filteredBarSeries>
          </c:ext>
        </c:extLst>
      </c:barChart>
      <c:catAx>
        <c:axId val="452791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2784936"/>
        <c:crosses val="autoZero"/>
        <c:auto val="1"/>
        <c:lblAlgn val="ctr"/>
        <c:lblOffset val="100"/>
        <c:noMultiLvlLbl val="1"/>
      </c:catAx>
      <c:valAx>
        <c:axId val="452784936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616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52791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667901258967327"/>
          <c:y val="8.021844232493705E-2"/>
          <c:w val="0.31404980621929768"/>
          <c:h val="0.55635508591257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16161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>
      <a:solidFill>
        <a:srgbClr val="138189"/>
      </a:solidFill>
    </a:ln>
    <a:effectLst/>
  </c:spPr>
  <c:txPr>
    <a:bodyPr/>
    <a:lstStyle/>
    <a:p>
      <a:pPr>
        <a:defRPr>
          <a:solidFill>
            <a:srgbClr val="161616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r>
              <a:rPr lang="ru-RU" sz="1400" b="0" i="0" baseline="0">
                <a:effectLst/>
              </a:rPr>
              <a:t>Динамика ОО с временным понижением доли выполнения заданий</a:t>
            </a:r>
            <a:endParaRPr lang="ru-RU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'общ-пониж'!$M$1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'общ-пониж'!$L$2:$L$24</c:f>
              <c:strCache>
                <c:ptCount val="10"/>
                <c:pt idx="0">
                  <c:v>МБОУ СОШ № 6 г. Дальнереченск</c:v>
                </c:pt>
                <c:pt idx="1">
                  <c:v>МБОУ СОШ № 22 с. Углекаменск Партизанский ГО</c:v>
                </c:pt>
                <c:pt idx="2">
                  <c:v>МБОУ СОШ № 8 г. Уссурийск</c:v>
                </c:pt>
                <c:pt idx="3">
                  <c:v>МБОУ СОШ № 3 г. Дальнереченск</c:v>
                </c:pt>
                <c:pt idx="4">
                  <c:v>МАОУ СОШ № 22 Находкинский ГО</c:v>
                </c:pt>
                <c:pt idx="5">
                  <c:v>МБОУ ЦО Содружество г.Спасск-Дальний</c:v>
                </c:pt>
                <c:pt idx="6">
                  <c:v>МБОУ СОШ № 6 п. Новый Надеждинский МР</c:v>
                </c:pt>
                <c:pt idx="7">
                  <c:v>МБОУ СОШ № 1 им. А.А. Курбаева с. Вольно-Надеждинское</c:v>
                </c:pt>
                <c:pt idx="8">
                  <c:v>МБОУ СОШ № 4 г. Уссурийск</c:v>
                </c:pt>
                <c:pt idx="9">
                  <c:v>МБОУ СОШ № 66 г. Владивосток</c:v>
                </c:pt>
              </c:strCache>
            </c:strRef>
          </c:cat>
          <c:val>
            <c:numRef>
              <c:f>'общ-пониж'!$M$2:$M$24</c:f>
              <c:numCache>
                <c:formatCode>0.00</c:formatCode>
                <c:ptCount val="10"/>
                <c:pt idx="0">
                  <c:v>41.32553606237817</c:v>
                </c:pt>
                <c:pt idx="1">
                  <c:v>36.293859649122808</c:v>
                </c:pt>
                <c:pt idx="2">
                  <c:v>39.335180055401658</c:v>
                </c:pt>
                <c:pt idx="3">
                  <c:v>40.755735492577593</c:v>
                </c:pt>
                <c:pt idx="4">
                  <c:v>53.884711779448615</c:v>
                </c:pt>
                <c:pt idx="5">
                  <c:v>50.175438596491219</c:v>
                </c:pt>
                <c:pt idx="6">
                  <c:v>37.894736842105253</c:v>
                </c:pt>
                <c:pt idx="7">
                  <c:v>43.120960295475527</c:v>
                </c:pt>
                <c:pt idx="8">
                  <c:v>38.771929824561397</c:v>
                </c:pt>
                <c:pt idx="9">
                  <c:v>42.98245614035087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9D-4178-8DC1-EE4B86826E56}"/>
            </c:ext>
          </c:extLst>
        </c:ser>
        <c:ser>
          <c:idx val="1"/>
          <c:order val="1"/>
          <c:tx>
            <c:strRef>
              <c:f>'общ-пониж'!$N$1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'общ-пониж'!$L$2:$L$24</c:f>
              <c:strCache>
                <c:ptCount val="10"/>
                <c:pt idx="0">
                  <c:v>МБОУ СОШ № 6 г. Дальнереченск</c:v>
                </c:pt>
                <c:pt idx="1">
                  <c:v>МБОУ СОШ № 22 с. Углекаменск Партизанский ГО</c:v>
                </c:pt>
                <c:pt idx="2">
                  <c:v>МБОУ СОШ № 8 г. Уссурийск</c:v>
                </c:pt>
                <c:pt idx="3">
                  <c:v>МБОУ СОШ № 3 г. Дальнереченск</c:v>
                </c:pt>
                <c:pt idx="4">
                  <c:v>МАОУ СОШ № 22 Находкинский ГО</c:v>
                </c:pt>
                <c:pt idx="5">
                  <c:v>МБОУ ЦО Содружество г.Спасск-Дальний</c:v>
                </c:pt>
                <c:pt idx="6">
                  <c:v>МБОУ СОШ № 6 п. Новый Надеждинский МР</c:v>
                </c:pt>
                <c:pt idx="7">
                  <c:v>МБОУ СОШ № 1 им. А.А. Курбаева с. Вольно-Надеждинское</c:v>
                </c:pt>
                <c:pt idx="8">
                  <c:v>МБОУ СОШ № 4 г. Уссурийск</c:v>
                </c:pt>
                <c:pt idx="9">
                  <c:v>МБОУ СОШ № 66 г. Владивосток</c:v>
                </c:pt>
              </c:strCache>
            </c:strRef>
          </c:cat>
          <c:val>
            <c:numRef>
              <c:f>'общ-пониж'!$N$2:$N$24</c:f>
              <c:numCache>
                <c:formatCode>0.00</c:formatCode>
                <c:ptCount val="10"/>
                <c:pt idx="0">
                  <c:v>22.183908045977013</c:v>
                </c:pt>
                <c:pt idx="1">
                  <c:v>28.275862068965516</c:v>
                </c:pt>
                <c:pt idx="2">
                  <c:v>31.609195402298852</c:v>
                </c:pt>
                <c:pt idx="3">
                  <c:v>34.655172413793103</c:v>
                </c:pt>
                <c:pt idx="4">
                  <c:v>26.293103448275858</c:v>
                </c:pt>
                <c:pt idx="5">
                  <c:v>26.819923371647509</c:v>
                </c:pt>
                <c:pt idx="6">
                  <c:v>34.845735027223235</c:v>
                </c:pt>
                <c:pt idx="7">
                  <c:v>37.304075235109721</c:v>
                </c:pt>
                <c:pt idx="8">
                  <c:v>35.736677115987462</c:v>
                </c:pt>
                <c:pt idx="9">
                  <c:v>36.07427055702918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9D-4178-8DC1-EE4B86826E56}"/>
            </c:ext>
          </c:extLst>
        </c:ser>
        <c:ser>
          <c:idx val="2"/>
          <c:order val="2"/>
          <c:tx>
            <c:strRef>
              <c:f>'общ-пониж'!$O$1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'общ-пониж'!$L$2:$L$24</c:f>
              <c:strCache>
                <c:ptCount val="10"/>
                <c:pt idx="0">
                  <c:v>МБОУ СОШ № 6 г. Дальнереченск</c:v>
                </c:pt>
                <c:pt idx="1">
                  <c:v>МБОУ СОШ № 22 с. Углекаменск Партизанский ГО</c:v>
                </c:pt>
                <c:pt idx="2">
                  <c:v>МБОУ СОШ № 8 г. Уссурийск</c:v>
                </c:pt>
                <c:pt idx="3">
                  <c:v>МБОУ СОШ № 3 г. Дальнереченск</c:v>
                </c:pt>
                <c:pt idx="4">
                  <c:v>МАОУ СОШ № 22 Находкинский ГО</c:v>
                </c:pt>
                <c:pt idx="5">
                  <c:v>МБОУ ЦО Содружество г.Спасск-Дальний</c:v>
                </c:pt>
                <c:pt idx="6">
                  <c:v>МБОУ СОШ № 6 п. Новый Надеждинский МР</c:v>
                </c:pt>
                <c:pt idx="7">
                  <c:v>МБОУ СОШ № 1 им. А.А. Курбаева с. Вольно-Надеждинское</c:v>
                </c:pt>
                <c:pt idx="8">
                  <c:v>МБОУ СОШ № 4 г. Уссурийск</c:v>
                </c:pt>
                <c:pt idx="9">
                  <c:v>МБОУ СОШ № 66 г. Владивосток</c:v>
                </c:pt>
              </c:strCache>
            </c:strRef>
          </c:cat>
          <c:val>
            <c:numRef>
              <c:f>'общ-пониж'!$O$2:$O$24</c:f>
              <c:numCache>
                <c:formatCode>0.00</c:formatCode>
                <c:ptCount val="10"/>
                <c:pt idx="0">
                  <c:v>40.14778325123153</c:v>
                </c:pt>
                <c:pt idx="1">
                  <c:v>39.439655172413794</c:v>
                </c:pt>
                <c:pt idx="2">
                  <c:v>34.482758620689658</c:v>
                </c:pt>
                <c:pt idx="3">
                  <c:v>36.973180076628353</c:v>
                </c:pt>
                <c:pt idx="4">
                  <c:v>36.590038314176248</c:v>
                </c:pt>
                <c:pt idx="5">
                  <c:v>40.862068965517246</c:v>
                </c:pt>
                <c:pt idx="6">
                  <c:v>46.934865900383144</c:v>
                </c:pt>
                <c:pt idx="7">
                  <c:v>40.404797601199391</c:v>
                </c:pt>
                <c:pt idx="8">
                  <c:v>47.62931034482758</c:v>
                </c:pt>
                <c:pt idx="9">
                  <c:v>43.857758620689658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9D-4178-8DC1-EE4B86826E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8"/>
        <c:axId val="281835816"/>
        <c:axId val="282290376"/>
      </c:barChart>
      <c:catAx>
        <c:axId val="281835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282290376"/>
        <c:crosses val="autoZero"/>
        <c:auto val="1"/>
        <c:lblAlgn val="ctr"/>
        <c:lblOffset val="100"/>
        <c:noMultiLvlLbl val="0"/>
      </c:catAx>
      <c:valAx>
        <c:axId val="2822903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281835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57150" cap="flat" cmpd="sng" algn="ctr">
      <a:solidFill>
        <a:srgbClr val="138189"/>
      </a:solidFill>
      <a:round/>
    </a:ln>
    <a:effectLst/>
  </c:spPr>
  <c:txPr>
    <a:bodyPr/>
    <a:lstStyle/>
    <a:p>
      <a:pPr>
        <a:defRPr baseline="0">
          <a:solidFill>
            <a:sysClr val="windowText" lastClr="000000"/>
          </a:solidFill>
          <a:latin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3A94C7E7-4243-49A7-8DA0-081DB03142DE}"/>
            </a:ext>
          </a:extLst>
        </cdr:cNvPr>
        <cdr:cNvSpPr/>
      </cdr:nvSpPr>
      <cdr:spPr>
        <a:xfrm xmlns:a="http://schemas.openxmlformats.org/drawingml/2006/main">
          <a:off x="-49009" y="-37707"/>
          <a:ext cx="7843101" cy="61698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13818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1.7446E-7</cdr:x>
      <cdr:y>0</cdr:y>
    </cdr:from>
    <cdr:to>
      <cdr:x>1</cdr:x>
      <cdr:y>0.97998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864C339F-81E9-46A8-AF5D-664FBD087D1F}"/>
            </a:ext>
          </a:extLst>
        </cdr:cNvPr>
        <cdr:cNvSpPr/>
      </cdr:nvSpPr>
      <cdr:spPr>
        <a:xfrm xmlns:a="http://schemas.openxmlformats.org/drawingml/2006/main">
          <a:off x="1" y="-1249708"/>
          <a:ext cx="5731964" cy="28940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8575">
          <a:solidFill>
            <a:srgbClr val="13818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6CB16FB7-F981-4520-BF70-0677CCF73F26}"/>
            </a:ext>
          </a:extLst>
        </cdr:cNvPr>
        <cdr:cNvSpPr/>
      </cdr:nvSpPr>
      <cdr:spPr>
        <a:xfrm xmlns:a="http://schemas.openxmlformats.org/drawingml/2006/main">
          <a:off x="-8473074" y="0"/>
          <a:ext cx="3688266" cy="17343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13818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28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0.01717</cdr:x>
      <cdr:y>0</cdr:y>
    </cdr:from>
    <cdr:to>
      <cdr:x>1</cdr:x>
      <cdr:y>1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6CB16FB7-F981-4520-BF70-0677CCF73F26}"/>
            </a:ext>
          </a:extLst>
        </cdr:cNvPr>
        <cdr:cNvSpPr/>
      </cdr:nvSpPr>
      <cdr:spPr>
        <a:xfrm xmlns:a="http://schemas.openxmlformats.org/drawingml/2006/main">
          <a:off x="4252367" y="3374569"/>
          <a:ext cx="4153441" cy="18330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57150">
          <a:solidFill>
            <a:srgbClr val="13818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6CB16FB7-F981-4520-BF70-0677CCF73F26}"/>
            </a:ext>
          </a:extLst>
        </cdr:cNvPr>
        <cdr:cNvSpPr/>
      </cdr:nvSpPr>
      <cdr:spPr>
        <a:xfrm xmlns:a="http://schemas.openxmlformats.org/drawingml/2006/main">
          <a:off x="4252367" y="3374569"/>
          <a:ext cx="4153441" cy="18330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8575">
          <a:solidFill>
            <a:srgbClr val="13818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0.97111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a16="http://schemas.microsoft.com/office/drawing/2014/main" id="{6CB16FB7-F981-4520-BF70-0677CCF73F26}"/>
            </a:ext>
          </a:extLst>
        </cdr:cNvPr>
        <cdr:cNvSpPr/>
      </cdr:nvSpPr>
      <cdr:spPr>
        <a:xfrm xmlns:a="http://schemas.openxmlformats.org/drawingml/2006/main">
          <a:off x="-8473074" y="-5055791"/>
          <a:ext cx="3718926" cy="17350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8575">
          <a:solidFill>
            <a:srgbClr val="13818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71A82C1-5FFE-99FC-44F7-8EBF2B1B98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0B3D208-D754-2459-EAA9-83F5DB9316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74271-1331-4452-881E-898437D3224A}" type="datetimeFigureOut">
              <a:rPr lang="ru-RU" smtClean="0"/>
              <a:t>03.10.2024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4E2EEE-26BA-EF38-8770-4D4B49411E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F3650DF-EBD7-1244-E1D3-0E3B8562415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DB568-9709-4CEA-A565-5ED5DEAE5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561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CD8070-D9CD-8D41-1F42-C33AE22D67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767F854-6F87-EA0C-1A9B-AB8A1703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6760"/>
            <a:ext cx="10515600" cy="972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A3AC097A-484F-D4FF-B96D-5C68211E0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47360"/>
            <a:ext cx="10515600" cy="111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49036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2C1D20F5-CE80-6AB5-012B-ED08711CB1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2191999 w 12192000"/>
              <a:gd name="connsiteY3" fmla="*/ 6858000 h 6858000"/>
              <a:gd name="connsiteX4" fmla="*/ 12191999 w 12192000"/>
              <a:gd name="connsiteY4" fmla="*/ 3430270 h 6858000"/>
              <a:gd name="connsiteX5" fmla="*/ 8764269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2191999" y="6858000"/>
                </a:lnTo>
                <a:lnTo>
                  <a:pt x="12191999" y="3430270"/>
                </a:lnTo>
                <a:cubicBezTo>
                  <a:pt x="12191999" y="5329555"/>
                  <a:pt x="10662919" y="6858000"/>
                  <a:pt x="8764269" y="685800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65A9FB47-03F0-836A-5245-19852DA4EDB5}"/>
              </a:ext>
            </a:extLst>
          </p:cNvPr>
          <p:cNvSpPr/>
          <p:nvPr/>
        </p:nvSpPr>
        <p:spPr>
          <a:xfrm>
            <a:off x="8764269" y="3430270"/>
            <a:ext cx="3427730" cy="3427729"/>
          </a:xfrm>
          <a:custGeom>
            <a:avLst/>
            <a:gdLst>
              <a:gd name="connsiteX0" fmla="*/ 3427730 w 3427730"/>
              <a:gd name="connsiteY0" fmla="*/ 0 h 3427729"/>
              <a:gd name="connsiteX1" fmla="*/ 0 w 3427730"/>
              <a:gd name="connsiteY1" fmla="*/ 3427730 h 3427729"/>
              <a:gd name="connsiteX2" fmla="*/ 3427730 w 3427730"/>
              <a:gd name="connsiteY2" fmla="*/ 3427730 h 3427729"/>
              <a:gd name="connsiteX3" fmla="*/ 3427730 w 3427730"/>
              <a:gd name="connsiteY3" fmla="*/ 0 h 342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730" h="3427729">
                <a:moveTo>
                  <a:pt x="3427730" y="0"/>
                </a:moveTo>
                <a:cubicBezTo>
                  <a:pt x="3427730" y="1899285"/>
                  <a:pt x="1898650" y="3427730"/>
                  <a:pt x="0" y="3427730"/>
                </a:cubicBezTo>
                <a:lnTo>
                  <a:pt x="3427730" y="3427730"/>
                </a:lnTo>
                <a:lnTo>
                  <a:pt x="3427730" y="0"/>
                </a:lnTo>
                <a:close/>
              </a:path>
            </a:pathLst>
          </a:custGeom>
          <a:solidFill>
            <a:srgbClr val="138189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303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53D96DD-D849-71BA-6111-25ADD9B57E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E797736F-CF0D-0124-7BE7-75B7E68531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1150" y="341630"/>
            <a:ext cx="6174740" cy="6174740"/>
          </a:xfrm>
          <a:custGeom>
            <a:avLst/>
            <a:gdLst>
              <a:gd name="connsiteX0" fmla="*/ 3087371 w 6174740"/>
              <a:gd name="connsiteY0" fmla="*/ 0 h 6174740"/>
              <a:gd name="connsiteX1" fmla="*/ 4813490 w 6174740"/>
              <a:gd name="connsiteY1" fmla="*/ 527309 h 6174740"/>
              <a:gd name="connsiteX2" fmla="*/ 4992272 w 6174740"/>
              <a:gd name="connsiteY2" fmla="*/ 661004 h 6174740"/>
              <a:gd name="connsiteX3" fmla="*/ 5051169 w 6174740"/>
              <a:gd name="connsiteY3" fmla="*/ 705048 h 6174740"/>
              <a:gd name="connsiteX4" fmla="*/ 5270421 w 6174740"/>
              <a:gd name="connsiteY4" fmla="*/ 904320 h 6174740"/>
              <a:gd name="connsiteX5" fmla="*/ 6174740 w 6174740"/>
              <a:gd name="connsiteY5" fmla="*/ 3087370 h 6174740"/>
              <a:gd name="connsiteX6" fmla="*/ 6035981 w 6174740"/>
              <a:gd name="connsiteY6" fmla="*/ 4005410 h 6174740"/>
              <a:gd name="connsiteX7" fmla="*/ 5802213 w 6174740"/>
              <a:gd name="connsiteY7" fmla="*/ 4558935 h 6174740"/>
              <a:gd name="connsiteX8" fmla="*/ 4559217 w 6174740"/>
              <a:gd name="connsiteY8" fmla="*/ 5802085 h 6174740"/>
              <a:gd name="connsiteX9" fmla="*/ 3557662 w 6174740"/>
              <a:gd name="connsiteY9" fmla="*/ 6139164 h 6174740"/>
              <a:gd name="connsiteX10" fmla="*/ 3403119 w 6174740"/>
              <a:gd name="connsiteY10" fmla="*/ 6158799 h 6174740"/>
              <a:gd name="connsiteX11" fmla="*/ 3246290 w 6174740"/>
              <a:gd name="connsiteY11" fmla="*/ 6170723 h 6174740"/>
              <a:gd name="connsiteX12" fmla="*/ 3087370 w 6174740"/>
              <a:gd name="connsiteY12" fmla="*/ 6174740 h 6174740"/>
              <a:gd name="connsiteX13" fmla="*/ 2928506 w 6174740"/>
              <a:gd name="connsiteY13" fmla="*/ 6170723 h 6174740"/>
              <a:gd name="connsiteX14" fmla="*/ 0 w 6174740"/>
              <a:gd name="connsiteY14" fmla="*/ 3087370 h 6174740"/>
              <a:gd name="connsiteX15" fmla="*/ 3087371 w 6174740"/>
              <a:gd name="connsiteY15" fmla="*/ 0 h 6174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74740" h="6174740">
                <a:moveTo>
                  <a:pt x="3087371" y="0"/>
                </a:moveTo>
                <a:cubicBezTo>
                  <a:pt x="3726736" y="0"/>
                  <a:pt x="4320739" y="194400"/>
                  <a:pt x="4813490" y="527309"/>
                </a:cubicBezTo>
                <a:lnTo>
                  <a:pt x="4992272" y="661004"/>
                </a:lnTo>
                <a:lnTo>
                  <a:pt x="5051169" y="705048"/>
                </a:lnTo>
                <a:cubicBezTo>
                  <a:pt x="5127411" y="767969"/>
                  <a:pt x="5200581" y="834479"/>
                  <a:pt x="5270421" y="904320"/>
                </a:cubicBezTo>
                <a:cubicBezTo>
                  <a:pt x="5829142" y="1463040"/>
                  <a:pt x="6174740" y="2234883"/>
                  <a:pt x="6174740" y="3087370"/>
                </a:cubicBezTo>
                <a:cubicBezTo>
                  <a:pt x="6174740" y="3407053"/>
                  <a:pt x="6126163" y="3715395"/>
                  <a:pt x="6035981" y="4005410"/>
                </a:cubicBezTo>
                <a:cubicBezTo>
                  <a:pt x="5975860" y="4198754"/>
                  <a:pt x="5897249" y="4383952"/>
                  <a:pt x="5802213" y="4558935"/>
                </a:cubicBezTo>
                <a:cubicBezTo>
                  <a:pt x="5517105" y="5083885"/>
                  <a:pt x="5084177" y="5516897"/>
                  <a:pt x="4559217" y="5802085"/>
                </a:cubicBezTo>
                <a:cubicBezTo>
                  <a:pt x="4252991" y="5968444"/>
                  <a:pt x="3915448" y="6084501"/>
                  <a:pt x="3557662" y="6139164"/>
                </a:cubicBezTo>
                <a:cubicBezTo>
                  <a:pt x="3506550" y="6146972"/>
                  <a:pt x="3455025" y="6153528"/>
                  <a:pt x="3403119" y="6158799"/>
                </a:cubicBezTo>
                <a:cubicBezTo>
                  <a:pt x="3351213" y="6164070"/>
                  <a:pt x="3298926" y="6168055"/>
                  <a:pt x="3246290" y="6170723"/>
                </a:cubicBezTo>
                <a:lnTo>
                  <a:pt x="3087370" y="6174740"/>
                </a:lnTo>
                <a:lnTo>
                  <a:pt x="2928506" y="6170723"/>
                </a:lnTo>
                <a:cubicBezTo>
                  <a:pt x="1297346" y="6088026"/>
                  <a:pt x="0" y="4739065"/>
                  <a:pt x="0" y="3087370"/>
                </a:cubicBezTo>
                <a:cubicBezTo>
                  <a:pt x="0" y="1382395"/>
                  <a:pt x="1382395" y="0"/>
                  <a:pt x="3087371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9F91FFF6-4C03-7D93-625D-47EC29924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7040" y="1097281"/>
            <a:ext cx="4663440" cy="5562599"/>
          </a:xfrm>
        </p:spPr>
        <p:txBody>
          <a:bodyPr/>
          <a:lstStyle>
            <a:lvl1pPr algn="l">
              <a:defRPr lang="ru-RU" dirty="0" smtClean="0">
                <a:solidFill>
                  <a:schemeClr val="bg1"/>
                </a:solidFill>
                <a:latin typeface="Montserrat regular" panose="00000500000000000000" pitchFamily="2" charset="-52"/>
              </a:defRPr>
            </a:lvl1pPr>
            <a:lvl2pPr marL="457200" indent="0" algn="l">
              <a:buFontTx/>
              <a:buNone/>
              <a:defRPr lang="ru-RU" dirty="0" smtClean="0">
                <a:solidFill>
                  <a:schemeClr val="bg1"/>
                </a:solidFill>
                <a:latin typeface="Montserrat regular" panose="00000500000000000000" pitchFamily="2" charset="-52"/>
              </a:defRPr>
            </a:lvl2pPr>
            <a:lvl3pPr marL="914400" indent="0" algn="l">
              <a:buFontTx/>
              <a:buNone/>
              <a:defRPr lang="ru-RU" dirty="0" smtClean="0">
                <a:solidFill>
                  <a:schemeClr val="bg1"/>
                </a:solidFill>
                <a:latin typeface="Montserrat regular" panose="00000500000000000000" pitchFamily="2" charset="-52"/>
              </a:defRPr>
            </a:lvl3pPr>
            <a:lvl4pPr marL="1371600" indent="0" algn="l">
              <a:buFontTx/>
              <a:buNone/>
              <a:defRPr lang="ru-RU" dirty="0" smtClean="0">
                <a:solidFill>
                  <a:schemeClr val="bg1"/>
                </a:solidFill>
                <a:latin typeface="Montserrat regular" panose="00000500000000000000" pitchFamily="2" charset="-52"/>
              </a:defRPr>
            </a:lvl4pPr>
            <a:lvl5pPr marL="1828800" indent="0" algn="l">
              <a:buFontTx/>
              <a:buNone/>
              <a:defRPr lang="ru-RU" dirty="0">
                <a:solidFill>
                  <a:schemeClr val="bg1"/>
                </a:solidFill>
                <a:latin typeface="Montserrat regular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894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E31CE9-C203-BF5A-9453-3523A756FD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C9606-4E2E-4588-40EE-C339CEA7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097281"/>
            <a:ext cx="10728960" cy="594360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13818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766FB59C-7FD0-9327-5560-951BAC891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065654"/>
            <a:ext cx="10728960" cy="4594226"/>
          </a:xfrm>
        </p:spPr>
        <p:txBody>
          <a:bodyPr/>
          <a:lstStyle>
            <a:lvl1pPr marL="342900" indent="-342900" algn="l">
              <a:buClr>
                <a:srgbClr val="138189"/>
              </a:buClr>
              <a:buFont typeface="Arial" panose="020B0604020202020204" pitchFamily="34" charset="0"/>
              <a:buChar char="•"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1pPr>
            <a:lvl2pPr marL="800100" indent="-342900" algn="l">
              <a:buClr>
                <a:srgbClr val="138189"/>
              </a:buClr>
              <a:buFont typeface="Arial" panose="020B0604020202020204" pitchFamily="34" charset="0"/>
              <a:buChar char="•"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2pPr>
            <a:lvl3pPr marL="1257300" indent="-342900" algn="l">
              <a:buClr>
                <a:srgbClr val="138189"/>
              </a:buClr>
              <a:buFont typeface="Arial" panose="020B0604020202020204" pitchFamily="34" charset="0"/>
              <a:buChar char="•"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3pPr>
            <a:lvl4pPr marL="1657350" indent="-285750" algn="l">
              <a:buClr>
                <a:srgbClr val="138189"/>
              </a:buClr>
              <a:buFont typeface="Arial" panose="020B0604020202020204" pitchFamily="34" charset="0"/>
              <a:buChar char="•"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4pPr>
            <a:lvl5pPr marL="2114550" indent="-285750" algn="l">
              <a:buClr>
                <a:srgbClr val="138189"/>
              </a:buClr>
              <a:buFont typeface="Arial" panose="020B0604020202020204" pitchFamily="34" charset="0"/>
              <a:buChar char="•"/>
              <a:defRPr lang="ru-RU" dirty="0">
                <a:solidFill>
                  <a:srgbClr val="161616"/>
                </a:solidFill>
                <a:latin typeface="Montserrat regular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9693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E31CE9-C203-BF5A-9453-3523A756FD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C9606-4E2E-4588-40EE-C339CEA7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097281"/>
            <a:ext cx="10728960" cy="594360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13818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BA04DC2-40A0-83AD-C210-4FB4ACA43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065654"/>
            <a:ext cx="5166360" cy="4594226"/>
          </a:xfrm>
        </p:spPr>
        <p:txBody>
          <a:bodyPr/>
          <a:lstStyle>
            <a:lvl1pPr algn="l"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1pPr>
            <a:lvl2pPr marL="4572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2pPr>
            <a:lvl3pPr marL="9144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3pPr>
            <a:lvl4pPr marL="13716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4pPr>
            <a:lvl5pPr marL="1828800" indent="0" algn="l">
              <a:buFontTx/>
              <a:buNone/>
              <a:defRPr lang="ru-RU" dirty="0">
                <a:solidFill>
                  <a:srgbClr val="161616"/>
                </a:solidFill>
                <a:latin typeface="Montserrat regular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654E0DCD-021D-F45C-2EDF-22567DC72B9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4120" y="2065654"/>
            <a:ext cx="5166360" cy="4594226"/>
          </a:xfrm>
        </p:spPr>
        <p:txBody>
          <a:bodyPr/>
          <a:lstStyle>
            <a:lvl1pPr algn="l"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1pPr>
            <a:lvl2pPr marL="4572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2pPr>
            <a:lvl3pPr marL="9144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3pPr>
            <a:lvl4pPr marL="13716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4pPr>
            <a:lvl5pPr marL="1828800" indent="0" algn="l">
              <a:buFontTx/>
              <a:buNone/>
              <a:defRPr lang="ru-RU" dirty="0">
                <a:solidFill>
                  <a:srgbClr val="161616"/>
                </a:solidFill>
                <a:latin typeface="Montserrat regular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42530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7C2658-4A48-CBAF-1A82-0E58F5EBF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C9606-4E2E-4588-40EE-C339CEA7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097281"/>
            <a:ext cx="10728960" cy="594360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13818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766FB59C-7FD0-9327-5560-951BAC891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065654"/>
            <a:ext cx="10728960" cy="4594226"/>
          </a:xfrm>
        </p:spPr>
        <p:txBody>
          <a:bodyPr/>
          <a:lstStyle>
            <a:lvl1pPr algn="l"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1pPr>
            <a:lvl2pPr marL="4572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2pPr>
            <a:lvl3pPr marL="9144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3pPr>
            <a:lvl4pPr marL="13716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4pPr>
            <a:lvl5pPr marL="1828800" indent="0" algn="l">
              <a:buFontTx/>
              <a:buNone/>
              <a:defRPr lang="ru-RU" dirty="0">
                <a:solidFill>
                  <a:srgbClr val="161616"/>
                </a:solidFill>
                <a:latin typeface="Montserrat regular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8217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7C2658-4A48-CBAF-1A82-0E58F5EBF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C9606-4E2E-4588-40EE-C339CEA7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097281"/>
            <a:ext cx="10728960" cy="594360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13818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AE1843D4-49AC-1F6A-A790-A50BD02BD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065654"/>
            <a:ext cx="5166360" cy="4594226"/>
          </a:xfrm>
        </p:spPr>
        <p:txBody>
          <a:bodyPr/>
          <a:lstStyle>
            <a:lvl1pPr algn="l"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1pPr>
            <a:lvl2pPr marL="4572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2pPr>
            <a:lvl3pPr marL="9144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3pPr>
            <a:lvl4pPr marL="13716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4pPr>
            <a:lvl5pPr marL="1828800" indent="0" algn="l">
              <a:buFontTx/>
              <a:buNone/>
              <a:defRPr lang="ru-RU" dirty="0">
                <a:solidFill>
                  <a:srgbClr val="161616"/>
                </a:solidFill>
                <a:latin typeface="Montserrat regular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0D165736-A4CD-E14C-E750-388DB8D36EF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4120" y="2065654"/>
            <a:ext cx="5166360" cy="4594226"/>
          </a:xfrm>
        </p:spPr>
        <p:txBody>
          <a:bodyPr/>
          <a:lstStyle>
            <a:lvl1pPr algn="l"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1pPr>
            <a:lvl2pPr marL="4572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2pPr>
            <a:lvl3pPr marL="9144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3pPr>
            <a:lvl4pPr marL="13716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4pPr>
            <a:lvl5pPr marL="1828800" indent="0" algn="l">
              <a:buFontTx/>
              <a:buNone/>
              <a:defRPr lang="ru-RU" dirty="0">
                <a:solidFill>
                  <a:srgbClr val="161616"/>
                </a:solidFill>
                <a:latin typeface="Montserrat regular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7641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F78266-F8A0-5247-11A9-BBF2F4FB5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C9606-4E2E-4588-40EE-C339CEA7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097281"/>
            <a:ext cx="10728960" cy="594360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13818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766FB59C-7FD0-9327-5560-951BAC891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065654"/>
            <a:ext cx="10728960" cy="4594226"/>
          </a:xfrm>
        </p:spPr>
        <p:txBody>
          <a:bodyPr/>
          <a:lstStyle>
            <a:lvl1pPr algn="l"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1pPr>
            <a:lvl2pPr marL="4572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2pPr>
            <a:lvl3pPr marL="9144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3pPr>
            <a:lvl4pPr marL="13716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4pPr>
            <a:lvl5pPr marL="1828800" indent="0" algn="l">
              <a:buFontTx/>
              <a:buNone/>
              <a:defRPr lang="ru-RU" dirty="0">
                <a:solidFill>
                  <a:srgbClr val="161616"/>
                </a:solidFill>
                <a:latin typeface="Montserrat regular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7495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F78266-F8A0-5247-11A9-BBF2F4FB5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C9606-4E2E-4588-40EE-C339CEA7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097281"/>
            <a:ext cx="10728960" cy="594360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13818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766FB59C-7FD0-9327-5560-951BAC891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065654"/>
            <a:ext cx="5166360" cy="4594226"/>
          </a:xfrm>
        </p:spPr>
        <p:txBody>
          <a:bodyPr/>
          <a:lstStyle>
            <a:lvl1pPr algn="l"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1pPr>
            <a:lvl2pPr marL="4572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2pPr>
            <a:lvl3pPr marL="9144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3pPr>
            <a:lvl4pPr marL="13716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4pPr>
            <a:lvl5pPr marL="1828800" indent="0" algn="l">
              <a:buFontTx/>
              <a:buNone/>
              <a:defRPr lang="ru-RU" dirty="0">
                <a:solidFill>
                  <a:srgbClr val="161616"/>
                </a:solidFill>
                <a:latin typeface="Montserrat regular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A1DDF331-2770-C4DD-6ACE-560DF3BAD0E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94120" y="2065654"/>
            <a:ext cx="5166360" cy="4594226"/>
          </a:xfrm>
        </p:spPr>
        <p:txBody>
          <a:bodyPr/>
          <a:lstStyle>
            <a:lvl1pPr algn="l"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1pPr>
            <a:lvl2pPr marL="4572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2pPr>
            <a:lvl3pPr marL="9144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3pPr>
            <a:lvl4pPr marL="13716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4pPr>
            <a:lvl5pPr marL="1828800" indent="0" algn="l">
              <a:buFontTx/>
              <a:buNone/>
              <a:defRPr lang="ru-RU" dirty="0">
                <a:solidFill>
                  <a:srgbClr val="161616"/>
                </a:solidFill>
                <a:latin typeface="Montserrat regular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34008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5270E1-4BAB-A5BC-91CF-58DB05B92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C9606-4E2E-4588-40EE-C339CEA7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097281"/>
            <a:ext cx="10728960" cy="594360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138189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766FB59C-7FD0-9327-5560-951BAC891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065654"/>
            <a:ext cx="10728960" cy="4594226"/>
          </a:xfrm>
        </p:spPr>
        <p:txBody>
          <a:bodyPr/>
          <a:lstStyle>
            <a:lvl1pPr algn="l"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1pPr>
            <a:lvl2pPr marL="4572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2pPr>
            <a:lvl3pPr marL="9144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3pPr>
            <a:lvl4pPr marL="1371600" indent="0" algn="l">
              <a:buFontTx/>
              <a:buNone/>
              <a:defRPr lang="ru-RU" dirty="0" smtClean="0">
                <a:solidFill>
                  <a:srgbClr val="161616"/>
                </a:solidFill>
                <a:latin typeface="Montserrat regular" panose="00000500000000000000" pitchFamily="2" charset="-52"/>
              </a:defRPr>
            </a:lvl4pPr>
            <a:lvl5pPr marL="1828800" indent="0" algn="l">
              <a:buFontTx/>
              <a:buNone/>
              <a:defRPr lang="ru-RU" dirty="0">
                <a:solidFill>
                  <a:srgbClr val="161616"/>
                </a:solidFill>
                <a:latin typeface="Montserrat regular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88049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76EB2BD-F2B4-D605-EF79-8FBD2DA6A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Рисунок 27">
            <a:extLst>
              <a:ext uri="{FF2B5EF4-FFF2-40B4-BE49-F238E27FC236}">
                <a16:creationId xmlns:a16="http://schemas.microsoft.com/office/drawing/2014/main" id="{598F62C9-8BAB-8957-DA8D-D17A7AC685D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5334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cubicBezTo>
                  <a:pt x="12192000" y="3799205"/>
                  <a:pt x="9133205" y="6858000"/>
                  <a:pt x="5334000" y="685800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626356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81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0FFDF-0F1C-1BDE-2C7C-6F1EEA51E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6760"/>
            <a:ext cx="10515600" cy="972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42A32B-87BF-A1C4-AE44-6C01AC3A9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547360"/>
            <a:ext cx="10515600" cy="111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3279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0" r:id="rId3"/>
    <p:sldLayoutId id="2147483663" r:id="rId4"/>
    <p:sldLayoutId id="2147483669" r:id="rId5"/>
    <p:sldLayoutId id="2147483664" r:id="rId6"/>
    <p:sldLayoutId id="2147483668" r:id="rId7"/>
    <p:sldLayoutId id="2147483665" r:id="rId8"/>
    <p:sldLayoutId id="2147483651" r:id="rId9"/>
    <p:sldLayoutId id="2147483661" r:id="rId10"/>
    <p:sldLayoutId id="2147483662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pkiro.ru/education-quality/sistema-monitoringa-kachestva-dopolnitelnogo-professionalnogo-obrazovaniya-pedagogicheskih-rabotnikov/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pkiro.ru/education-quality/sistema-monitoringa-kachestva-dopolnitelnogo-professionalnogo-obrazovaniya-pedagogicheskih-rabotnikov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pkiro.ru/education-quality/sistema-monitoringa-kachestva-dopolnitelnogo-professionalnogo-obrazovaniya-pedagogicheskih-rabotnikov/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pkiro.ru/education-quality/sistema-monitoringa-kachestva-dopolnitelnogo-professionalnogo-obrazovaniya-pedagogicheskih-rabotnikov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pkiro.ru/education-quality/sistema-monitoringa-kachestva-dopolnitelnogo-professionalnogo-obrazovaniya-pedagogicheskih-rabotnikov/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pkiro.ru/education-quality/sistema-monitoringa-kachestva-dopolnitelnogo-professionalnogo-obrazovaniya-pedagogicheskih-rabotnikov/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pkiro.ru/education-quality/sistema-monitoringa-kachestva-dopolnitelnogo-professionalnogo-obrazovaniya-pedagogicheskih-rabotnikov/" TargetMode="Externa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pkiro.ru/education-quality/sistema-monitoringa-kachestva-dopolnitelnogo-professionalnogo-obrazovaniya-pedagogicheskih-rabotnikov/" TargetMode="Externa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hyperlink" Target="https://pkiro.ru/education-quality/sistema-monitoringa-kachestva-dopolnitelnogo-professionalnogo-obrazovaniya-pedagogicheskih-rabotnikov/" TargetMode="Externa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hyperlink" Target="https://pkiro.ru/education-quality/sistema-monitoringa-kachestva-dopolnitelnogo-professionalnogo-obrazovaniya-pedagogicheskih-rabotnikov/" TargetMode="Externa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hyperlink" Target="https://pkiro.ru/education-quality/sistema-monitoringa-kachestva-dopolnitelnogo-professionalnogo-obrazovaniya-pedagogicheskih-rabotnikov/" TargetMode="Externa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hyperlink" Target="https://pkiro.ru/education-quality/sistema-monitoringa-kachestva-dopolnitelnogo-professionalnogo-obrazovaniya-pedagogicheskih-rabotnikov/" TargetMode="Externa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kiro.ru/about/" TargetMode="External"/><Relationship Id="rId4" Type="http://schemas.openxmlformats.org/officeDocument/2006/relationships/hyperlink" Target="https://pkiro.ru/education-quality/monitoring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006AD5E-8059-51D8-7B2E-A3A2EF52D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Оценочные процедуры по оценке качества образования               в Приморском крае в 2024 году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6701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185F7A-C6BE-0DC5-BE19-6E75362A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556" y="862388"/>
            <a:ext cx="11338559" cy="791759"/>
          </a:xfrm>
        </p:spPr>
        <p:txBody>
          <a:bodyPr>
            <a:normAutofit fontScale="90000"/>
          </a:bodyPr>
          <a:lstStyle/>
          <a:p>
            <a:pPr algn="r">
              <a:lnSpc>
                <a:spcPts val="2500"/>
              </a:lnSpc>
            </a:pPr>
            <a:r>
              <a:rPr lang="ru-RU" sz="3100" dirty="0"/>
              <a:t>Результаты ниже минимального порога </a:t>
            </a:r>
            <a:r>
              <a:rPr lang="ru-RU" sz="3100" b="1" dirty="0"/>
              <a:t>по русскому языку </a:t>
            </a:r>
            <a:r>
              <a:rPr lang="ru-RU" sz="3100" dirty="0"/>
              <a:t>наблюдаются в 11 муниципалитетах:</a:t>
            </a:r>
            <a:br>
              <a:rPr lang="ru-RU" sz="2200" dirty="0"/>
            </a:br>
            <a:br>
              <a:rPr lang="ru-RU" sz="2200" dirty="0"/>
            </a:br>
            <a:br>
              <a:rPr lang="ru-RU" sz="2200" dirty="0"/>
            </a:br>
            <a:r>
              <a:rPr lang="ru-RU" sz="2200" b="1" dirty="0">
                <a:solidFill>
                  <a:srgbClr val="FF0000"/>
                </a:solidFill>
              </a:rPr>
              <a:t>Партизанский ГО – 4, 62%</a:t>
            </a:r>
            <a:br>
              <a:rPr lang="ru-RU" sz="2200" b="1" dirty="0">
                <a:solidFill>
                  <a:srgbClr val="FF0000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Ханкайский МО – 1,75%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Михайловский МР  1,65%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Красноармейский МР – 1,20%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Лесозаводский – 1,07%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Уссурийский ГО – 0,78%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Артемовский ГО – 0,69%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Дальнереченский ГО – 0,67%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Владивосток – 0,57%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Дальнегорский ГО – 0,57%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2200" dirty="0">
                <a:solidFill>
                  <a:schemeClr val="tx1"/>
                </a:solidFill>
              </a:rPr>
              <a:t>Находкинский ГО – 0,43%</a:t>
            </a:r>
            <a:br>
              <a:rPr lang="ru-RU" sz="2200" dirty="0">
                <a:solidFill>
                  <a:schemeClr val="tx1"/>
                </a:solidFill>
              </a:rPr>
            </a:br>
            <a:r>
              <a:rPr lang="ru-RU" sz="1300" dirty="0"/>
              <a:t> </a:t>
            </a:r>
            <a:br>
              <a:rPr lang="ru-RU" dirty="0"/>
            </a:br>
            <a:br>
              <a:rPr lang="ru-RU" dirty="0"/>
            </a:br>
            <a:br>
              <a:rPr lang="ru-RU" sz="2000" dirty="0"/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4257121-43CD-03C5-FFDA-AADDD7A79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065654"/>
            <a:ext cx="5701364" cy="4594226"/>
          </a:xfrm>
        </p:spPr>
        <p:txBody>
          <a:bodyPr/>
          <a:lstStyle/>
          <a:p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12427E-1F72-4BAB-BAED-922021A11E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28" t="18140" r="12202" b="6912"/>
          <a:stretch/>
        </p:blipFill>
        <p:spPr>
          <a:xfrm>
            <a:off x="1609724" y="1295400"/>
            <a:ext cx="5562601" cy="5445824"/>
          </a:xfrm>
          <a:prstGeom prst="rect">
            <a:avLst/>
          </a:prstGeom>
          <a:ln w="38100">
            <a:solidFill>
              <a:srgbClr val="138189"/>
            </a:solidFill>
          </a:ln>
        </p:spPr>
      </p:pic>
    </p:spTree>
    <p:extLst>
      <p:ext uri="{BB962C8B-B14F-4D97-AF65-F5344CB8AC3E}">
        <p14:creationId xmlns:p14="http://schemas.microsoft.com/office/powerpoint/2010/main" val="3011217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C1D86-A1A2-D17C-BA4E-DD5BC269A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724" y="132547"/>
            <a:ext cx="7330300" cy="59436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Результаты ГИА-11 по АТЕ, </a:t>
            </a:r>
            <a:r>
              <a:rPr lang="ru-RU" b="1" dirty="0"/>
              <a:t>русский язык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31180-CD07-4D3B-89B1-A8DF1E4005ED}"/>
              </a:ext>
            </a:extLst>
          </p:cNvPr>
          <p:cNvSpPr txBox="1"/>
          <p:nvPr/>
        </p:nvSpPr>
        <p:spPr>
          <a:xfrm>
            <a:off x="3643619" y="561797"/>
            <a:ext cx="88000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совершенствованию преподавания учебных предметов для всех обучающихся, а также по организации дифференцированного обучения школьников с разным уровнем предметной подготовки (по результатам САО ЕГЭ 2024)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https://pkiro.ru/education-quality/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sistema-monitoringa-kachestva-dopolnitelnogo-professionalnogo-obrazovaniya-pedagogicheskih-rabotnikov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78F9ED57-67C4-4920-84FB-5FDEF32979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78376"/>
              </p:ext>
            </p:extLst>
          </p:nvPr>
        </p:nvGraphicFramePr>
        <p:xfrm>
          <a:off x="246184" y="1241569"/>
          <a:ext cx="5651378" cy="5540230"/>
        </p:xfrm>
        <a:graphic>
          <a:graphicData uri="http://schemas.openxmlformats.org/drawingml/2006/table">
            <a:tbl>
              <a:tblPr/>
              <a:tblGrid>
                <a:gridCol w="1867842">
                  <a:extLst>
                    <a:ext uri="{9D8B030D-6E8A-4147-A177-3AD203B41FA5}">
                      <a16:colId xmlns:a16="http://schemas.microsoft.com/office/drawing/2014/main" val="1137548197"/>
                    </a:ext>
                  </a:extLst>
                </a:gridCol>
                <a:gridCol w="411060">
                  <a:extLst>
                    <a:ext uri="{9D8B030D-6E8A-4147-A177-3AD203B41FA5}">
                      <a16:colId xmlns:a16="http://schemas.microsoft.com/office/drawing/2014/main" val="3958458128"/>
                    </a:ext>
                  </a:extLst>
                </a:gridCol>
                <a:gridCol w="763398">
                  <a:extLst>
                    <a:ext uri="{9D8B030D-6E8A-4147-A177-3AD203B41FA5}">
                      <a16:colId xmlns:a16="http://schemas.microsoft.com/office/drawing/2014/main" val="1876907108"/>
                    </a:ext>
                  </a:extLst>
                </a:gridCol>
                <a:gridCol w="486562">
                  <a:extLst>
                    <a:ext uri="{9D8B030D-6E8A-4147-A177-3AD203B41FA5}">
                      <a16:colId xmlns:a16="http://schemas.microsoft.com/office/drawing/2014/main" val="21142001"/>
                    </a:ext>
                  </a:extLst>
                </a:gridCol>
                <a:gridCol w="360726">
                  <a:extLst>
                    <a:ext uri="{9D8B030D-6E8A-4147-A177-3AD203B41FA5}">
                      <a16:colId xmlns:a16="http://schemas.microsoft.com/office/drawing/2014/main" val="3837096283"/>
                    </a:ext>
                  </a:extLst>
                </a:gridCol>
                <a:gridCol w="310393">
                  <a:extLst>
                    <a:ext uri="{9D8B030D-6E8A-4147-A177-3AD203B41FA5}">
                      <a16:colId xmlns:a16="http://schemas.microsoft.com/office/drawing/2014/main" val="3026946309"/>
                    </a:ext>
                  </a:extLst>
                </a:gridCol>
                <a:gridCol w="327171">
                  <a:extLst>
                    <a:ext uri="{9D8B030D-6E8A-4147-A177-3AD203B41FA5}">
                      <a16:colId xmlns:a16="http://schemas.microsoft.com/office/drawing/2014/main" val="3802527605"/>
                    </a:ext>
                  </a:extLst>
                </a:gridCol>
                <a:gridCol w="310392">
                  <a:extLst>
                    <a:ext uri="{9D8B030D-6E8A-4147-A177-3AD203B41FA5}">
                      <a16:colId xmlns:a16="http://schemas.microsoft.com/office/drawing/2014/main" val="1861096593"/>
                    </a:ext>
                  </a:extLst>
                </a:gridCol>
                <a:gridCol w="300982">
                  <a:extLst>
                    <a:ext uri="{9D8B030D-6E8A-4147-A177-3AD203B41FA5}">
                      <a16:colId xmlns:a16="http://schemas.microsoft.com/office/drawing/2014/main" val="2094060023"/>
                    </a:ext>
                  </a:extLst>
                </a:gridCol>
                <a:gridCol w="512852">
                  <a:extLst>
                    <a:ext uri="{9D8B030D-6E8A-4147-A177-3AD203B41FA5}">
                      <a16:colId xmlns:a16="http://schemas.microsoft.com/office/drawing/2014/main" val="3497419499"/>
                    </a:ext>
                  </a:extLst>
                </a:gridCol>
              </a:tblGrid>
              <a:tr h="30466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порога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005117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Анучинский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9,76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58,76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042816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Арсеньевский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городской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16,96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781692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Артёмовский городской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569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10,54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58,66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595588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2976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15,19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63,16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C7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415814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Большой Камень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13,69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64,16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5BF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781084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ЗАТО Фокино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11,01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58,86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7652963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Спасск-Дальний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17,22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63,17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C7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057526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Дальнегорский городской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6,98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60,29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363562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Дальнереченский городской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10,34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58,46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7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949376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Дальнереченский муниципальный район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6,82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51,84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260183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Кавалеровский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5,49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57,04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C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156587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 муниципальный район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9,68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55,71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2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605267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Красноармейский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7,23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55,07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6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753606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Лазовский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11,48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58,75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036035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Лесозаводский городской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1,09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9,84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58,14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283655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Михайловский муниципальный район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1,69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56,06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9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378657"/>
                  </a:ext>
                </a:extLst>
              </a:tr>
              <a:tr h="30466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Надеждинский муниципальный район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7,93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56,51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2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9300474"/>
                  </a:ext>
                </a:extLst>
              </a:tr>
            </a:tbl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D43ECD02-9100-4457-9CCA-7869AC755D0F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414072592"/>
              </p:ext>
            </p:extLst>
          </p:nvPr>
        </p:nvGraphicFramePr>
        <p:xfrm>
          <a:off x="6096000" y="1241569"/>
          <a:ext cx="5942201" cy="5540231"/>
        </p:xfrm>
        <a:graphic>
          <a:graphicData uri="http://schemas.openxmlformats.org/drawingml/2006/table">
            <a:tbl>
              <a:tblPr/>
              <a:tblGrid>
                <a:gridCol w="1996866">
                  <a:extLst>
                    <a:ext uri="{9D8B030D-6E8A-4147-A177-3AD203B41FA5}">
                      <a16:colId xmlns:a16="http://schemas.microsoft.com/office/drawing/2014/main" val="3289551129"/>
                    </a:ext>
                  </a:extLst>
                </a:gridCol>
                <a:gridCol w="460160">
                  <a:extLst>
                    <a:ext uri="{9D8B030D-6E8A-4147-A177-3AD203B41FA5}">
                      <a16:colId xmlns:a16="http://schemas.microsoft.com/office/drawing/2014/main" val="191731071"/>
                    </a:ext>
                  </a:extLst>
                </a:gridCol>
                <a:gridCol w="775454">
                  <a:extLst>
                    <a:ext uri="{9D8B030D-6E8A-4147-A177-3AD203B41FA5}">
                      <a16:colId xmlns:a16="http://schemas.microsoft.com/office/drawing/2014/main" val="1198975886"/>
                    </a:ext>
                  </a:extLst>
                </a:gridCol>
                <a:gridCol w="434595">
                  <a:extLst>
                    <a:ext uri="{9D8B030D-6E8A-4147-A177-3AD203B41FA5}">
                      <a16:colId xmlns:a16="http://schemas.microsoft.com/office/drawing/2014/main" val="1601277931"/>
                    </a:ext>
                  </a:extLst>
                </a:gridCol>
                <a:gridCol w="349381">
                  <a:extLst>
                    <a:ext uri="{9D8B030D-6E8A-4147-A177-3AD203B41FA5}">
                      <a16:colId xmlns:a16="http://schemas.microsoft.com/office/drawing/2014/main" val="3689556257"/>
                    </a:ext>
                  </a:extLst>
                </a:gridCol>
                <a:gridCol w="383467">
                  <a:extLst>
                    <a:ext uri="{9D8B030D-6E8A-4147-A177-3AD203B41FA5}">
                      <a16:colId xmlns:a16="http://schemas.microsoft.com/office/drawing/2014/main" val="86568060"/>
                    </a:ext>
                  </a:extLst>
                </a:gridCol>
                <a:gridCol w="374944">
                  <a:extLst>
                    <a:ext uri="{9D8B030D-6E8A-4147-A177-3AD203B41FA5}">
                      <a16:colId xmlns:a16="http://schemas.microsoft.com/office/drawing/2014/main" val="939914536"/>
                    </a:ext>
                  </a:extLst>
                </a:gridCol>
                <a:gridCol w="315295">
                  <a:extLst>
                    <a:ext uri="{9D8B030D-6E8A-4147-A177-3AD203B41FA5}">
                      <a16:colId xmlns:a16="http://schemas.microsoft.com/office/drawing/2014/main" val="1407876467"/>
                    </a:ext>
                  </a:extLst>
                </a:gridCol>
                <a:gridCol w="306774">
                  <a:extLst>
                    <a:ext uri="{9D8B030D-6E8A-4147-A177-3AD203B41FA5}">
                      <a16:colId xmlns:a16="http://schemas.microsoft.com/office/drawing/2014/main" val="504521571"/>
                    </a:ext>
                  </a:extLst>
                </a:gridCol>
                <a:gridCol w="545265">
                  <a:extLst>
                    <a:ext uri="{9D8B030D-6E8A-4147-A177-3AD203B41FA5}">
                      <a16:colId xmlns:a16="http://schemas.microsoft.com/office/drawing/2014/main" val="697234702"/>
                    </a:ext>
                  </a:extLst>
                </a:gridCol>
              </a:tblGrid>
              <a:tr h="3118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порога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262295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Находкинский городской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14,75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0,59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62,13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3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935819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Октябрьский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14,77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1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543437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Ольгинский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55,52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853059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Партизанский городской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4,62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6,15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52,44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882970"/>
                  </a:ext>
                </a:extLst>
              </a:tr>
              <a:tr h="3118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7,14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57,89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840883"/>
                  </a:ext>
                </a:extLst>
              </a:tr>
              <a:tr h="3118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Пограничный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5,26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57,53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756805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Пожарский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6,25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55,96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8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425028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Спасский муниципальный район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5,66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55,62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184005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Тернейский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59,17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503936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13,68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61,46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645526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Ханкайский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3,57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56,11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C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49133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Хасанский муниципальный район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6,48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58,65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093343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Хорольский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9,57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56,97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455674"/>
                  </a:ext>
                </a:extLst>
              </a:tr>
              <a:tr h="3118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Черниговский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56,04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A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022490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Чугуевский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20,48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66,16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629247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Шкотовский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56,15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D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396924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Яковлевский муниципальный округ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56,65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359727"/>
                  </a:ext>
                </a:extLst>
              </a:tr>
              <a:tr h="28619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Приморский край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8345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1037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12,43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0,31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60,8</a:t>
                      </a:r>
                    </a:p>
                  </a:txBody>
                  <a:tcPr marL="5495" marR="5495" marT="5495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488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381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1FECA468-8C7B-4A4A-8676-046ABE2684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7545103"/>
              </p:ext>
            </p:extLst>
          </p:nvPr>
        </p:nvGraphicFramePr>
        <p:xfrm>
          <a:off x="787865" y="1244313"/>
          <a:ext cx="10382794" cy="44780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69565">
                  <a:extLst>
                    <a:ext uri="{9D8B030D-6E8A-4147-A177-3AD203B41FA5}">
                      <a16:colId xmlns:a16="http://schemas.microsoft.com/office/drawing/2014/main" val="1017339221"/>
                    </a:ext>
                  </a:extLst>
                </a:gridCol>
                <a:gridCol w="4113229">
                  <a:extLst>
                    <a:ext uri="{9D8B030D-6E8A-4147-A177-3AD203B41FA5}">
                      <a16:colId xmlns:a16="http://schemas.microsoft.com/office/drawing/2014/main" val="30929244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участников ЕГЭ, не преодолевших порог, %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081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1 г. Партизанск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35,00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08738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МОБУ СОШ № 2 г. Лесозаводск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12,50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019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О(С)ОШ с. Михайловка Михайловский МР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9,09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0724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МАОУ СОШ № 22 Находкинский ГО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7,14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926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32 г. Владивосток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6,67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2144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69 г. Владивосток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6,25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7569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2 г. Артем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5,88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911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24 г. Партизанск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94383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6 г. Артем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875526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EDA3BA8-0495-40F5-A138-A80615838CA3}"/>
              </a:ext>
            </a:extLst>
          </p:cNvPr>
          <p:cNvSpPr/>
          <p:nvPr/>
        </p:nvSpPr>
        <p:spPr>
          <a:xfrm>
            <a:off x="3279776" y="111850"/>
            <a:ext cx="84865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13818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Перечень ОО, продемонстрировавших </a:t>
            </a:r>
            <a:r>
              <a:rPr lang="ru-RU" sz="2800" b="1" dirty="0">
                <a:solidFill>
                  <a:srgbClr val="13818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низкие результаты ГИА-11 по русскому языку</a:t>
            </a:r>
            <a:r>
              <a:rPr lang="ru-RU" sz="2800" dirty="0">
                <a:solidFill>
                  <a:srgbClr val="13818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71CD35-04B1-4373-9D43-5EDD61A12EB3}"/>
              </a:ext>
            </a:extLst>
          </p:cNvPr>
          <p:cNvSpPr/>
          <p:nvPr/>
        </p:nvSpPr>
        <p:spPr>
          <a:xfrm>
            <a:off x="827363" y="5734086"/>
            <a:ext cx="103037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Для выделения перечня ОО, продемонстрировавших наиболее низкие результаты ЕГЭ по учебным предметам выбирается от 5 до 15% от общего числа ОО,  в которых: </a:t>
            </a:r>
            <a:br>
              <a:rPr lang="ru-RU" sz="1200" i="1" dirty="0"/>
            </a:br>
            <a:r>
              <a:rPr lang="ru-RU" sz="1200" i="1" dirty="0"/>
              <a:t>– доля участников ЕГЭ, не достигших минимального балла, имеет максимальные значения по сравнению с другими ОО;</a:t>
            </a:r>
            <a:br>
              <a:rPr lang="ru-RU" sz="1200" i="1" dirty="0"/>
            </a:br>
            <a:r>
              <a:rPr lang="ru-RU" sz="1200" i="1" dirty="0"/>
              <a:t>– доля участников ЕГЭ, получивших от 61 до 100 баллов, имеет минимальные значения по сравнению с другими ОО.</a:t>
            </a:r>
            <a:br>
              <a:rPr lang="ru-RU" sz="1200" i="1" dirty="0"/>
            </a:br>
            <a:r>
              <a:rPr lang="ru-RU" sz="1200" i="1" dirty="0"/>
              <a:t>Сравнение результатов проводится при условии количества участников ЕГЭ от ОО по учебному предмету не менее 10.</a:t>
            </a:r>
            <a:br>
              <a:rPr lang="ru-RU" sz="1200" i="1" dirty="0"/>
            </a:b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4187372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340B8-0547-4FEA-822A-0C059A09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0" y="0"/>
            <a:ext cx="7243556" cy="104260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Динамика ОО с понижением доли за три года по русскому языку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0000000-0008-0000-0100-000005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2985088"/>
              </p:ext>
            </p:extLst>
          </p:nvPr>
        </p:nvGraphicFramePr>
        <p:xfrm>
          <a:off x="559324" y="763571"/>
          <a:ext cx="5090475" cy="6015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000000-0008-0000-01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2330080"/>
              </p:ext>
            </p:extLst>
          </p:nvPr>
        </p:nvGraphicFramePr>
        <p:xfrm>
          <a:off x="6505575" y="1036948"/>
          <a:ext cx="5598442" cy="5656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DCC5AF4-968B-441E-AFEB-F9BAB96F5350}"/>
              </a:ext>
            </a:extLst>
          </p:cNvPr>
          <p:cNvSpPr/>
          <p:nvPr/>
        </p:nvSpPr>
        <p:spPr>
          <a:xfrm>
            <a:off x="559324" y="763571"/>
            <a:ext cx="5090475" cy="6015242"/>
          </a:xfrm>
          <a:prstGeom prst="rect">
            <a:avLst/>
          </a:prstGeom>
          <a:noFill/>
          <a:ln w="38100">
            <a:solidFill>
              <a:srgbClr val="138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A012E32-708C-4E61-BEE3-B7ED43663B66}"/>
              </a:ext>
            </a:extLst>
          </p:cNvPr>
          <p:cNvSpPr/>
          <p:nvPr/>
        </p:nvSpPr>
        <p:spPr>
          <a:xfrm>
            <a:off x="6438507" y="1036948"/>
            <a:ext cx="5665509" cy="5656083"/>
          </a:xfrm>
          <a:prstGeom prst="rect">
            <a:avLst/>
          </a:prstGeom>
          <a:noFill/>
          <a:ln w="38100">
            <a:solidFill>
              <a:srgbClr val="138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696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19F2A-8D2E-4ECD-BC65-643563E4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680" y="87086"/>
            <a:ext cx="8656320" cy="59436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Низкие результаты по заданиям ГИА-11 </a:t>
            </a:r>
            <a:r>
              <a:rPr lang="ru-RU" sz="2000" b="1" dirty="0"/>
              <a:t>(базовый уровень)</a:t>
            </a:r>
            <a:r>
              <a:rPr lang="ru-RU" sz="2000" dirty="0"/>
              <a:t>. </a:t>
            </a:r>
            <a:r>
              <a:rPr lang="ru-RU" dirty="0"/>
              <a:t>Русский язык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40529DB-2045-453F-9608-90020FD2C1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707894"/>
              </p:ext>
            </p:extLst>
          </p:nvPr>
        </p:nvGraphicFramePr>
        <p:xfrm>
          <a:off x="1400961" y="1492441"/>
          <a:ext cx="9848675" cy="4633140"/>
        </p:xfrm>
        <a:graphic>
          <a:graphicData uri="http://schemas.openxmlformats.org/drawingml/2006/table">
            <a:tbl>
              <a:tblPr/>
              <a:tblGrid>
                <a:gridCol w="3072064">
                  <a:extLst>
                    <a:ext uri="{9D8B030D-6E8A-4147-A177-3AD203B41FA5}">
                      <a16:colId xmlns:a16="http://schemas.microsoft.com/office/drawing/2014/main" val="4100387998"/>
                    </a:ext>
                  </a:extLst>
                </a:gridCol>
                <a:gridCol w="3317312">
                  <a:extLst>
                    <a:ext uri="{9D8B030D-6E8A-4147-A177-3AD203B41FA5}">
                      <a16:colId xmlns:a16="http://schemas.microsoft.com/office/drawing/2014/main" val="4076772816"/>
                    </a:ext>
                  </a:extLst>
                </a:gridCol>
                <a:gridCol w="993904">
                  <a:extLst>
                    <a:ext uri="{9D8B030D-6E8A-4147-A177-3AD203B41FA5}">
                      <a16:colId xmlns:a16="http://schemas.microsoft.com/office/drawing/2014/main" val="2533782839"/>
                    </a:ext>
                  </a:extLst>
                </a:gridCol>
                <a:gridCol w="839008">
                  <a:extLst>
                    <a:ext uri="{9D8B030D-6E8A-4147-A177-3AD203B41FA5}">
                      <a16:colId xmlns:a16="http://schemas.microsoft.com/office/drawing/2014/main" val="652629227"/>
                    </a:ext>
                  </a:extLst>
                </a:gridCol>
                <a:gridCol w="800285">
                  <a:extLst>
                    <a:ext uri="{9D8B030D-6E8A-4147-A177-3AD203B41FA5}">
                      <a16:colId xmlns:a16="http://schemas.microsoft.com/office/drawing/2014/main" val="37716735"/>
                    </a:ext>
                  </a:extLst>
                </a:gridCol>
                <a:gridCol w="826102">
                  <a:extLst>
                    <a:ext uri="{9D8B030D-6E8A-4147-A177-3AD203B41FA5}">
                      <a16:colId xmlns:a16="http://schemas.microsoft.com/office/drawing/2014/main" val="4208881530"/>
                    </a:ext>
                  </a:extLst>
                </a:gridCol>
              </a:tblGrid>
              <a:tr h="38669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Часть 1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задания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889457"/>
                  </a:ext>
                </a:extLst>
              </a:tr>
              <a:tr h="36411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АТЕ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ОО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760145"/>
                  </a:ext>
                </a:extLst>
              </a:tr>
              <a:tr h="8683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Яковлевский муниципальный округ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Бельцовский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филиал МБОУ СОШ с. Яковлевка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927967"/>
                  </a:ext>
                </a:extLst>
              </a:tr>
              <a:tr h="728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ВСОШ № 14 с. Камень-Рыболов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F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F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901375"/>
                  </a:ext>
                </a:extLst>
              </a:tr>
              <a:tr h="728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Ханкайский муниципальный округ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5 с. Ильинка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697290"/>
                  </a:ext>
                </a:extLst>
              </a:tr>
              <a:tr h="728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Хорольский муниципальный округ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им. И.И.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Юркова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с.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Сиваковка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983994"/>
                  </a:ext>
                </a:extLst>
              </a:tr>
              <a:tr h="728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Тернейский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СОШ с.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Усть-Соболевка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8596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5241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488484" y="2820797"/>
            <a:ext cx="11215032" cy="20196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Математика профильная </a:t>
            </a:r>
          </a:p>
        </p:txBody>
      </p:sp>
    </p:spTree>
    <p:extLst>
      <p:ext uri="{BB962C8B-B14F-4D97-AF65-F5344CB8AC3E}">
        <p14:creationId xmlns:p14="http://schemas.microsoft.com/office/powerpoint/2010/main" val="1426114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075ED49-715B-42AD-83B4-81EE8C6DB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943" t="24735" r="12668" b="7906"/>
          <a:stretch/>
        </p:blipFill>
        <p:spPr>
          <a:xfrm>
            <a:off x="612396" y="897623"/>
            <a:ext cx="5100506" cy="5855516"/>
          </a:xfrm>
          <a:prstGeom prst="rect">
            <a:avLst/>
          </a:prstGeom>
          <a:ln w="28575">
            <a:solidFill>
              <a:srgbClr val="138189"/>
            </a:solidFill>
          </a:ln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9E737FF2-00B8-3C15-1381-CFF8083431A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246511"/>
            <a:ext cx="5853878" cy="5273496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Участники, не преодолевшие порог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математике профильной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наблюдаются во всех АТЕ Приморского края, кроме Октябрьского МО, Тернейского МО, Анучинского МО, Пограничного МО и Шкотовского МР).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Наибольшие доли (более 15%) </a:t>
            </a:r>
          </a:p>
          <a:p>
            <a:pPr algn="ctr">
              <a:lnSpc>
                <a:spcPct val="160000"/>
              </a:lnSpc>
              <a:spcBef>
                <a:spcPts val="0"/>
              </a:spcBef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преодолевших порог отмечены в четырех АТЕ: 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ЗАТО Фокино – 18,60%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Хорольском МО – 17,24%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Партизанском МР  - 17,14%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Михайловском МР  - 16,28%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2C158B2-406E-4CF0-92DF-3A084AE4AB79}"/>
              </a:ext>
            </a:extLst>
          </p:cNvPr>
          <p:cNvSpPr/>
          <p:nvPr/>
        </p:nvSpPr>
        <p:spPr>
          <a:xfrm>
            <a:off x="6096000" y="1097279"/>
            <a:ext cx="5958980" cy="5571959"/>
          </a:xfrm>
          <a:prstGeom prst="rect">
            <a:avLst/>
          </a:prstGeom>
          <a:noFill/>
          <a:ln w="57150">
            <a:solidFill>
              <a:srgbClr val="138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015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31881-09F6-58EB-B1C7-D200F399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386" y="0"/>
            <a:ext cx="8638983" cy="52850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Результаты ГИА-11 по АТЕ по </a:t>
            </a:r>
            <a:r>
              <a:rPr lang="ru-RU" b="1" dirty="0"/>
              <a:t>математике профильной</a:t>
            </a:r>
            <a:endParaRPr lang="ru-RU" dirty="0"/>
          </a:p>
        </p:txBody>
      </p: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E104EA76-2AB6-49E3-8066-A395BDC2C1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82037"/>
              </p:ext>
            </p:extLst>
          </p:nvPr>
        </p:nvGraphicFramePr>
        <p:xfrm>
          <a:off x="243282" y="1075532"/>
          <a:ext cx="5687735" cy="5718818"/>
        </p:xfrm>
        <a:graphic>
          <a:graphicData uri="http://schemas.openxmlformats.org/drawingml/2006/table">
            <a:tbl>
              <a:tblPr firstRow="1" firstCol="1" bandRow="1"/>
              <a:tblGrid>
                <a:gridCol w="1797945">
                  <a:extLst>
                    <a:ext uri="{9D8B030D-6E8A-4147-A177-3AD203B41FA5}">
                      <a16:colId xmlns:a16="http://schemas.microsoft.com/office/drawing/2014/main" val="2445621420"/>
                    </a:ext>
                  </a:extLst>
                </a:gridCol>
                <a:gridCol w="458130">
                  <a:extLst>
                    <a:ext uri="{9D8B030D-6E8A-4147-A177-3AD203B41FA5}">
                      <a16:colId xmlns:a16="http://schemas.microsoft.com/office/drawing/2014/main" val="1868922108"/>
                    </a:ext>
                  </a:extLst>
                </a:gridCol>
                <a:gridCol w="743382">
                  <a:extLst>
                    <a:ext uri="{9D8B030D-6E8A-4147-A177-3AD203B41FA5}">
                      <a16:colId xmlns:a16="http://schemas.microsoft.com/office/drawing/2014/main" val="1612244961"/>
                    </a:ext>
                  </a:extLst>
                </a:gridCol>
                <a:gridCol w="501350">
                  <a:extLst>
                    <a:ext uri="{9D8B030D-6E8A-4147-A177-3AD203B41FA5}">
                      <a16:colId xmlns:a16="http://schemas.microsoft.com/office/drawing/2014/main" val="4087515245"/>
                    </a:ext>
                  </a:extLst>
                </a:gridCol>
                <a:gridCol w="354403">
                  <a:extLst>
                    <a:ext uri="{9D8B030D-6E8A-4147-A177-3AD203B41FA5}">
                      <a16:colId xmlns:a16="http://schemas.microsoft.com/office/drawing/2014/main" val="552269443"/>
                    </a:ext>
                  </a:extLst>
                </a:gridCol>
                <a:gridCol w="380334">
                  <a:extLst>
                    <a:ext uri="{9D8B030D-6E8A-4147-A177-3AD203B41FA5}">
                      <a16:colId xmlns:a16="http://schemas.microsoft.com/office/drawing/2014/main" val="2890581271"/>
                    </a:ext>
                  </a:extLst>
                </a:gridCol>
                <a:gridCol w="371691">
                  <a:extLst>
                    <a:ext uri="{9D8B030D-6E8A-4147-A177-3AD203B41FA5}">
                      <a16:colId xmlns:a16="http://schemas.microsoft.com/office/drawing/2014/main" val="3303748425"/>
                    </a:ext>
                  </a:extLst>
                </a:gridCol>
                <a:gridCol w="242031">
                  <a:extLst>
                    <a:ext uri="{9D8B030D-6E8A-4147-A177-3AD203B41FA5}">
                      <a16:colId xmlns:a16="http://schemas.microsoft.com/office/drawing/2014/main" val="2214175063"/>
                    </a:ext>
                  </a:extLst>
                </a:gridCol>
                <a:gridCol w="322319">
                  <a:extLst>
                    <a:ext uri="{9D8B030D-6E8A-4147-A177-3AD203B41FA5}">
                      <a16:colId xmlns:a16="http://schemas.microsoft.com/office/drawing/2014/main" val="293057118"/>
                    </a:ext>
                  </a:extLst>
                </a:gridCol>
                <a:gridCol w="516150">
                  <a:extLst>
                    <a:ext uri="{9D8B030D-6E8A-4147-A177-3AD203B41FA5}">
                      <a16:colId xmlns:a16="http://schemas.microsoft.com/office/drawing/2014/main" val="2182884523"/>
                    </a:ext>
                  </a:extLst>
                </a:gridCol>
              </a:tblGrid>
              <a:tr h="4892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порога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856854"/>
                  </a:ext>
                </a:extLst>
              </a:tr>
              <a:tr h="3108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Анучинский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57,15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6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756350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Арсеньевский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13,08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62,73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545493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Артёмовский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9,42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58,21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240588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1456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62,68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333699"/>
                  </a:ext>
                </a:extLst>
              </a:tr>
              <a:tr h="308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Большой Камень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18,75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62,16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B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443770"/>
                  </a:ext>
                </a:extLst>
              </a:tr>
              <a:tr h="299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ЗАТО Фокино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6,25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55,59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F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728733"/>
                  </a:ext>
                </a:extLst>
              </a:tr>
              <a:tr h="308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Спасск-Дальний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22,54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62,17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B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18537"/>
                  </a:ext>
                </a:extLst>
              </a:tr>
              <a:tr h="308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Дальнегорский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9,52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61,45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7008501"/>
                  </a:ext>
                </a:extLst>
              </a:tr>
              <a:tr h="308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Дальнереченский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58,68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D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926126"/>
                  </a:ext>
                </a:extLst>
              </a:tr>
              <a:tr h="308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Дальнереченский муниципальный район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56,36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A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439466"/>
                  </a:ext>
                </a:extLst>
              </a:tr>
              <a:tr h="308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Кавалеровский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3,85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60,08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163120"/>
                  </a:ext>
                </a:extLst>
              </a:tr>
              <a:tr h="308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 муниципальный район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9,52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57,19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6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137241"/>
                  </a:ext>
                </a:extLst>
              </a:tr>
              <a:tr h="308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Красноармейский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23,53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64,35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E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877550"/>
                  </a:ext>
                </a:extLst>
              </a:tr>
              <a:tr h="308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Лазовский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5,88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62,76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964130"/>
                  </a:ext>
                </a:extLst>
              </a:tr>
              <a:tr h="308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Лесозаводский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11,54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61,54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343489"/>
                  </a:ext>
                </a:extLst>
              </a:tr>
              <a:tr h="308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Михайловский муниципальный район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8,82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54,85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4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169928"/>
                  </a:ext>
                </a:extLst>
              </a:tr>
              <a:tr h="3083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Надеждинский муниципальный район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56,31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9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108365"/>
                  </a:ext>
                </a:extLst>
              </a:tr>
            </a:tbl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4FF58030-6C41-4BA5-99F5-CAB89006293B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063700884"/>
              </p:ext>
            </p:extLst>
          </p:nvPr>
        </p:nvGraphicFramePr>
        <p:xfrm>
          <a:off x="6157519" y="1075531"/>
          <a:ext cx="5905850" cy="5722641"/>
        </p:xfrm>
        <a:graphic>
          <a:graphicData uri="http://schemas.openxmlformats.org/drawingml/2006/table">
            <a:tbl>
              <a:tblPr/>
              <a:tblGrid>
                <a:gridCol w="1992550">
                  <a:extLst>
                    <a:ext uri="{9D8B030D-6E8A-4147-A177-3AD203B41FA5}">
                      <a16:colId xmlns:a16="http://schemas.microsoft.com/office/drawing/2014/main" val="1459156512"/>
                    </a:ext>
                  </a:extLst>
                </a:gridCol>
                <a:gridCol w="439798">
                  <a:extLst>
                    <a:ext uri="{9D8B030D-6E8A-4147-A177-3AD203B41FA5}">
                      <a16:colId xmlns:a16="http://schemas.microsoft.com/office/drawing/2014/main" val="3223978891"/>
                    </a:ext>
                  </a:extLst>
                </a:gridCol>
                <a:gridCol w="762914">
                  <a:extLst>
                    <a:ext uri="{9D8B030D-6E8A-4147-A177-3AD203B41FA5}">
                      <a16:colId xmlns:a16="http://schemas.microsoft.com/office/drawing/2014/main" val="3609804527"/>
                    </a:ext>
                  </a:extLst>
                </a:gridCol>
                <a:gridCol w="448772">
                  <a:extLst>
                    <a:ext uri="{9D8B030D-6E8A-4147-A177-3AD203B41FA5}">
                      <a16:colId xmlns:a16="http://schemas.microsoft.com/office/drawing/2014/main" val="3596123351"/>
                    </a:ext>
                  </a:extLst>
                </a:gridCol>
                <a:gridCol w="421845">
                  <a:extLst>
                    <a:ext uri="{9D8B030D-6E8A-4147-A177-3AD203B41FA5}">
                      <a16:colId xmlns:a16="http://schemas.microsoft.com/office/drawing/2014/main" val="3013372161"/>
                    </a:ext>
                  </a:extLst>
                </a:gridCol>
                <a:gridCol w="385943">
                  <a:extLst>
                    <a:ext uri="{9D8B030D-6E8A-4147-A177-3AD203B41FA5}">
                      <a16:colId xmlns:a16="http://schemas.microsoft.com/office/drawing/2014/main" val="3638688728"/>
                    </a:ext>
                  </a:extLst>
                </a:gridCol>
                <a:gridCol w="359019">
                  <a:extLst>
                    <a:ext uri="{9D8B030D-6E8A-4147-A177-3AD203B41FA5}">
                      <a16:colId xmlns:a16="http://schemas.microsoft.com/office/drawing/2014/main" val="2349583451"/>
                    </a:ext>
                  </a:extLst>
                </a:gridCol>
                <a:gridCol w="323118">
                  <a:extLst>
                    <a:ext uri="{9D8B030D-6E8A-4147-A177-3AD203B41FA5}">
                      <a16:colId xmlns:a16="http://schemas.microsoft.com/office/drawing/2014/main" val="2217638982"/>
                    </a:ext>
                  </a:extLst>
                </a:gridCol>
                <a:gridCol w="271902">
                  <a:extLst>
                    <a:ext uri="{9D8B030D-6E8A-4147-A177-3AD203B41FA5}">
                      <a16:colId xmlns:a16="http://schemas.microsoft.com/office/drawing/2014/main" val="4174835798"/>
                    </a:ext>
                  </a:extLst>
                </a:gridCol>
                <a:gridCol w="499989">
                  <a:extLst>
                    <a:ext uri="{9D8B030D-6E8A-4147-A177-3AD203B41FA5}">
                      <a16:colId xmlns:a16="http://schemas.microsoft.com/office/drawing/2014/main" val="42930165"/>
                    </a:ext>
                  </a:extLst>
                </a:gridCol>
              </a:tblGrid>
              <a:tr h="3160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порога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547876"/>
                  </a:ext>
                </a:extLst>
              </a:tr>
              <a:tr h="27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Находкинский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14,13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61,61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F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4526974"/>
                  </a:ext>
                </a:extLst>
              </a:tr>
              <a:tr h="312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Октябрьский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65,13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C9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784811"/>
                  </a:ext>
                </a:extLst>
              </a:tr>
              <a:tr h="312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Ольгинский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66,75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809742"/>
                  </a:ext>
                </a:extLst>
              </a:tr>
              <a:tr h="27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7,04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51,14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C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63503"/>
                  </a:ext>
                </a:extLst>
              </a:tr>
              <a:tr h="312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10,34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56,83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1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605463"/>
                  </a:ext>
                </a:extLst>
              </a:tr>
              <a:tr h="312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Пограничный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57,35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69836"/>
                  </a:ext>
                </a:extLst>
              </a:tr>
              <a:tr h="312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Пожарский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18,75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60,56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260572"/>
                  </a:ext>
                </a:extLst>
              </a:tr>
              <a:tr h="27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Спасский муниципальный район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53,77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995627"/>
                  </a:ext>
                </a:extLst>
              </a:tr>
              <a:tr h="312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Тернейский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4,76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61,81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951066"/>
                  </a:ext>
                </a:extLst>
              </a:tr>
              <a:tr h="27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16,53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62,89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7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91857"/>
                  </a:ext>
                </a:extLst>
              </a:tr>
              <a:tr h="312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Ханкайский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3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679439"/>
                  </a:ext>
                </a:extLst>
              </a:tr>
              <a:tr h="312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Хасанский муниципальный район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61,58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856138"/>
                  </a:ext>
                </a:extLst>
              </a:tr>
              <a:tr h="312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Хорольский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50,88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33625"/>
                  </a:ext>
                </a:extLst>
              </a:tr>
              <a:tr h="312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Черниговский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5,88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55,43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C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616538"/>
                  </a:ext>
                </a:extLst>
              </a:tr>
              <a:tr h="312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Чугуевский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8,33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65,42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1C7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827352"/>
                  </a:ext>
                </a:extLst>
              </a:tr>
              <a:tr h="312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Шкотовский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55,79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2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857132"/>
                  </a:ext>
                </a:extLst>
              </a:tr>
              <a:tr h="3120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Яковлевский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59,62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133956"/>
                  </a:ext>
                </a:extLst>
              </a:tr>
              <a:tr h="27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Приморский край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3333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14,61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59,02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30972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C84D474-7448-4D3B-8D6C-DC6026732F0C}"/>
              </a:ext>
            </a:extLst>
          </p:cNvPr>
          <p:cNvSpPr txBox="1"/>
          <p:nvPr/>
        </p:nvSpPr>
        <p:spPr>
          <a:xfrm>
            <a:off x="3743168" y="357439"/>
            <a:ext cx="83202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совершенствованию преподавания учебных предметов для всех обучающихся, а также по организации дифференцированного обучения школьников с разным уровнем предметной подготовки (по результатам САО ЕГЭ 2024)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https://pkiro.ru/education-quality/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sistema-monitoringa-kachestva-dopolnitelnogo-professionalnogo-obrazovaniya-pedagogicheskih-rabotnikov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403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31881-09F6-58EB-B1C7-D200F399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76AB9E-7903-4EE5-81E9-CEED02E4B7AD}"/>
              </a:ext>
            </a:extLst>
          </p:cNvPr>
          <p:cNvSpPr/>
          <p:nvPr/>
        </p:nvSpPr>
        <p:spPr>
          <a:xfrm>
            <a:off x="3632433" y="9466"/>
            <a:ext cx="82379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13818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Перечень ОО, продемонстрировавших наиболее низкие результаты ЕГЭ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13818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математике профильной </a:t>
            </a:r>
          </a:p>
          <a:p>
            <a:pPr algn="ctr">
              <a:spcAft>
                <a:spcPts val="0"/>
              </a:spcAft>
            </a:pPr>
            <a:endParaRPr lang="ru-RU" sz="2800" dirty="0">
              <a:solidFill>
                <a:srgbClr val="13818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4A9279A-5D21-42DF-8C71-6F84256EBF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380885"/>
              </p:ext>
            </p:extLst>
          </p:nvPr>
        </p:nvGraphicFramePr>
        <p:xfrm>
          <a:off x="574765" y="1836874"/>
          <a:ext cx="11236934" cy="287550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65308">
                  <a:extLst>
                    <a:ext uri="{9D8B030D-6E8A-4147-A177-3AD203B41FA5}">
                      <a16:colId xmlns:a16="http://schemas.microsoft.com/office/drawing/2014/main" val="339489358"/>
                    </a:ext>
                  </a:extLst>
                </a:gridCol>
                <a:gridCol w="5771626">
                  <a:extLst>
                    <a:ext uri="{9D8B030D-6E8A-4147-A177-3AD203B41FA5}">
                      <a16:colId xmlns:a16="http://schemas.microsoft.com/office/drawing/2014/main" val="2521242361"/>
                    </a:ext>
                  </a:extLst>
                </a:gridCol>
              </a:tblGrid>
              <a:tr h="726347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участников ЕГЭ, не преодолевших порог, %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46154"/>
                  </a:ext>
                </a:extLst>
              </a:tr>
              <a:tr h="219076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43 г. Владивосток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01273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ЦО № 39 г. Владивосток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27,27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252727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Гимназия № 259 ГО ЗАТО Фокино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23,53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202379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11 г. Владивосток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325173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30 г. Уссурийск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154013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3CA607-E0F2-46A6-BC0A-8EEB2E3455BE}"/>
              </a:ext>
            </a:extLst>
          </p:cNvPr>
          <p:cNvSpPr/>
          <p:nvPr/>
        </p:nvSpPr>
        <p:spPr>
          <a:xfrm>
            <a:off x="574766" y="4723907"/>
            <a:ext cx="11236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  <a:p>
            <a:r>
              <a:rPr lang="ru-RU" sz="1200" i="1" dirty="0"/>
              <a:t>Для выделения перечня ОО, продемонстрировавших наиболее низкие результаты ЕГЭ по учебным предметам выбирается от 5 до 15% от общего числа ОО,</a:t>
            </a:r>
          </a:p>
          <a:p>
            <a:r>
              <a:rPr lang="ru-RU" sz="1200" i="1" dirty="0"/>
              <a:t> в которых: </a:t>
            </a:r>
            <a:br>
              <a:rPr lang="ru-RU" sz="1200" i="1" dirty="0"/>
            </a:br>
            <a:r>
              <a:rPr lang="ru-RU" sz="1200" i="1" dirty="0"/>
              <a:t>– доля участников ЕГЭ, не достигших минимального балла, имеет максимальные значения по сравнению с другими ОО;</a:t>
            </a:r>
            <a:br>
              <a:rPr lang="ru-RU" sz="1200" i="1" dirty="0"/>
            </a:br>
            <a:r>
              <a:rPr lang="ru-RU" sz="1200" i="1" dirty="0"/>
              <a:t>– доля участников ЕГЭ, получивших от 61 до 100 баллов, имеет минимальные значения по сравнению с другими ОО.</a:t>
            </a:r>
            <a:br>
              <a:rPr lang="ru-RU" sz="1200" i="1" dirty="0"/>
            </a:br>
            <a:r>
              <a:rPr lang="ru-RU" sz="1200" i="1" dirty="0"/>
              <a:t>Сравнение результатов проводится при условии количества участников ЕГЭ от ОО по учебному предмету не менее 10.</a:t>
            </a:r>
            <a:br>
              <a:rPr lang="ru-RU" i="1" dirty="0"/>
            </a:b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66378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93386-27F8-4D9C-A778-8ACFD1E8B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474" y="69759"/>
            <a:ext cx="7846872" cy="5943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Динамика ОО с понижением доли за три года                          по</a:t>
            </a:r>
            <a:r>
              <a:rPr lang="en-US" dirty="0"/>
              <a:t> </a:t>
            </a:r>
            <a:r>
              <a:rPr lang="ru-RU" b="1" dirty="0"/>
              <a:t>математике профильной</a:t>
            </a: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2615289"/>
              </p:ext>
            </p:extLst>
          </p:nvPr>
        </p:nvGraphicFramePr>
        <p:xfrm>
          <a:off x="301658" y="876693"/>
          <a:ext cx="5250730" cy="5792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000000-0008-0000-02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143156"/>
              </p:ext>
            </p:extLst>
          </p:nvPr>
        </p:nvGraphicFramePr>
        <p:xfrm>
          <a:off x="6413172" y="876692"/>
          <a:ext cx="5455174" cy="5792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38199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185F7A-C6BE-0DC5-BE19-6E75362A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780557"/>
            <a:ext cx="11695488" cy="692641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Оценочные процедуры по оценке качества образования в Приморском крае в 2024 году 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730C243-2468-4FE4-B1C7-A51FFCE1ADFC}"/>
              </a:ext>
            </a:extLst>
          </p:cNvPr>
          <p:cNvSpPr/>
          <p:nvPr/>
        </p:nvSpPr>
        <p:spPr>
          <a:xfrm>
            <a:off x="1361347" y="1338974"/>
            <a:ext cx="10058400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	Центром мониторинговых исследований по результатам проведения оценочных процедур в 2024 году подготовлен анализ данных, который представлен в следующих информационно-статистических справках, опубликованных на сайте ПК ИРО:</a:t>
            </a:r>
          </a:p>
          <a:p>
            <a:pPr algn="just"/>
            <a:r>
              <a:rPr lang="ru-RU" sz="2400" dirty="0"/>
              <a:t>1. Анализ распределения баллов по ОГЭ, ЕГЭ в 2022-2024 гг.</a:t>
            </a:r>
          </a:p>
          <a:p>
            <a:pPr algn="just"/>
            <a:r>
              <a:rPr lang="ru-RU" sz="2400" dirty="0"/>
              <a:t>2. Результаты ОГЭ, ЕГЭ за 2022-2024 гг.</a:t>
            </a:r>
          </a:p>
          <a:p>
            <a:pPr algn="just"/>
            <a:r>
              <a:rPr lang="ru-RU" sz="2400" dirty="0"/>
              <a:t>3. Участники ОГЭ, ЕГЭ по муниципальным образованиям и образовательным организациям в 2022-2024 гг.</a:t>
            </a:r>
          </a:p>
          <a:p>
            <a:pPr algn="just"/>
            <a:r>
              <a:rPr lang="ru-RU" sz="2400" dirty="0"/>
              <a:t>4. Усвоенные элементы содержания по результатам проведения в 2022-2024 годах государственной итоговой аттестации (ОГЭ, ЕГЭ) по русскому языку, математике базовой, математике профильной, физике, химии, биологии, истории, географии, английскому языку, обществознанию, литературе, информатике.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6447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19F2A-8D2E-4ECD-BC65-643563E4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680" y="87086"/>
            <a:ext cx="8656320" cy="897292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Низкие результаты по заданиям ГИА-11 </a:t>
            </a:r>
            <a:r>
              <a:rPr lang="ru-RU" sz="2000" b="1" dirty="0"/>
              <a:t>(базовый уровень)</a:t>
            </a:r>
            <a:r>
              <a:rPr lang="ru-RU" sz="2000" dirty="0"/>
              <a:t>. </a:t>
            </a:r>
            <a:r>
              <a:rPr lang="ru-RU" dirty="0"/>
              <a:t>Математика профильная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AFF8EB3-655F-4857-AA67-EFD6BD7E5C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698388"/>
              </p:ext>
            </p:extLst>
          </p:nvPr>
        </p:nvGraphicFramePr>
        <p:xfrm>
          <a:off x="941725" y="1887522"/>
          <a:ext cx="10668640" cy="3313652"/>
        </p:xfrm>
        <a:graphic>
          <a:graphicData uri="http://schemas.openxmlformats.org/drawingml/2006/table">
            <a:tbl>
              <a:tblPr/>
              <a:tblGrid>
                <a:gridCol w="3819880">
                  <a:extLst>
                    <a:ext uri="{9D8B030D-6E8A-4147-A177-3AD203B41FA5}">
                      <a16:colId xmlns:a16="http://schemas.microsoft.com/office/drawing/2014/main" val="4150943579"/>
                    </a:ext>
                  </a:extLst>
                </a:gridCol>
                <a:gridCol w="3484068">
                  <a:extLst>
                    <a:ext uri="{9D8B030D-6E8A-4147-A177-3AD203B41FA5}">
                      <a16:colId xmlns:a16="http://schemas.microsoft.com/office/drawing/2014/main" val="4204043226"/>
                    </a:ext>
                  </a:extLst>
                </a:gridCol>
                <a:gridCol w="545698">
                  <a:extLst>
                    <a:ext uri="{9D8B030D-6E8A-4147-A177-3AD203B41FA5}">
                      <a16:colId xmlns:a16="http://schemas.microsoft.com/office/drawing/2014/main" val="1890827552"/>
                    </a:ext>
                  </a:extLst>
                </a:gridCol>
                <a:gridCol w="713603">
                  <a:extLst>
                    <a:ext uri="{9D8B030D-6E8A-4147-A177-3AD203B41FA5}">
                      <a16:colId xmlns:a16="http://schemas.microsoft.com/office/drawing/2014/main" val="1258623373"/>
                    </a:ext>
                  </a:extLst>
                </a:gridCol>
                <a:gridCol w="629651">
                  <a:extLst>
                    <a:ext uri="{9D8B030D-6E8A-4147-A177-3AD203B41FA5}">
                      <a16:colId xmlns:a16="http://schemas.microsoft.com/office/drawing/2014/main" val="3171332065"/>
                    </a:ext>
                  </a:extLst>
                </a:gridCol>
                <a:gridCol w="734592">
                  <a:extLst>
                    <a:ext uri="{9D8B030D-6E8A-4147-A177-3AD203B41FA5}">
                      <a16:colId xmlns:a16="http://schemas.microsoft.com/office/drawing/2014/main" val="2422583515"/>
                    </a:ext>
                  </a:extLst>
                </a:gridCol>
                <a:gridCol w="741148">
                  <a:extLst>
                    <a:ext uri="{9D8B030D-6E8A-4147-A177-3AD203B41FA5}">
                      <a16:colId xmlns:a16="http://schemas.microsoft.com/office/drawing/2014/main" val="46260320"/>
                    </a:ext>
                  </a:extLst>
                </a:gridCol>
              </a:tblGrid>
              <a:tr h="124782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профильная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задания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460529"/>
                  </a:ext>
                </a:extLst>
              </a:tr>
              <a:tr h="5481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АТЕ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528367"/>
                  </a:ext>
                </a:extLst>
              </a:tr>
              <a:tr h="6354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Ольгинский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СОШ с. Весёлый Яр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750143"/>
                  </a:ext>
                </a:extLst>
              </a:tr>
              <a:tr h="8822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Дальнегорский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№ 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185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996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488484" y="2820797"/>
            <a:ext cx="11215032" cy="20196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Физика </a:t>
            </a:r>
          </a:p>
        </p:txBody>
      </p:sp>
    </p:spTree>
    <p:extLst>
      <p:ext uri="{BB962C8B-B14F-4D97-AF65-F5344CB8AC3E}">
        <p14:creationId xmlns:p14="http://schemas.microsoft.com/office/powerpoint/2010/main" val="892376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>
            <a:extLst>
              <a:ext uri="{FF2B5EF4-FFF2-40B4-BE49-F238E27FC236}">
                <a16:creationId xmlns:a16="http://schemas.microsoft.com/office/drawing/2014/main" id="{7EE7E553-10DE-44A0-8A6E-05E7FA8D0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657" t="26259" r="8422" b="6909"/>
          <a:stretch/>
        </p:blipFill>
        <p:spPr>
          <a:xfrm>
            <a:off x="216224" y="755010"/>
            <a:ext cx="6059954" cy="6023296"/>
          </a:xfrm>
          <a:prstGeom prst="rect">
            <a:avLst/>
          </a:prstGeom>
          <a:ln w="28575">
            <a:solidFill>
              <a:srgbClr val="138189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1FA59A-53B2-41C7-9BFE-74F1A7EACE25}"/>
              </a:ext>
            </a:extLst>
          </p:cNvPr>
          <p:cNvSpPr/>
          <p:nvPr/>
        </p:nvSpPr>
        <p:spPr>
          <a:xfrm>
            <a:off x="6787053" y="308716"/>
            <a:ext cx="5101360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ниже минимального порога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физике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наблюдаются в 16 муниципалитетах:</a:t>
            </a:r>
          </a:p>
          <a:p>
            <a:pPr algn="r"/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Лазовский МО – 14,29%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Анучинский МО – 14,29%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Яковлевский МР – 12,50%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Партизанский ГО – 10,00%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Черниговский МР – 9,09%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Ханкайский МО – 9,09%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Михайловский МР – 8,33%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Дальнегорский ГО – 8,3%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Надеждинский МР – 7,69%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Хасанский МР – 7,69%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 Спасск-Дальний – 6,67%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 Фокино – 5,00%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Владивосток – 2,29%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Арсеньев -2,17%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Находкинский ГО – 1,69%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Артемовский ГО – 0,92%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159FDA-729A-4738-A46C-57A5478B5D69}"/>
              </a:ext>
            </a:extLst>
          </p:cNvPr>
          <p:cNvSpPr/>
          <p:nvPr/>
        </p:nvSpPr>
        <p:spPr>
          <a:xfrm>
            <a:off x="6459523" y="151002"/>
            <a:ext cx="5612235" cy="6706998"/>
          </a:xfrm>
          <a:prstGeom prst="rect">
            <a:avLst/>
          </a:prstGeom>
          <a:noFill/>
          <a:ln w="57150">
            <a:solidFill>
              <a:srgbClr val="138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334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43728-5853-470C-8B67-44053C0F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3151" y="0"/>
            <a:ext cx="7038497" cy="50333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Результаты ГИА-11 по АТЕ по </a:t>
            </a:r>
            <a:r>
              <a:rPr lang="ru-RU" b="1" dirty="0"/>
              <a:t>физике</a:t>
            </a: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080C3E1A-8273-413D-BAAB-0B1C8993AC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8115114"/>
              </p:ext>
            </p:extLst>
          </p:nvPr>
        </p:nvGraphicFramePr>
        <p:xfrm>
          <a:off x="167781" y="1098958"/>
          <a:ext cx="5729779" cy="5709406"/>
        </p:xfrm>
        <a:graphic>
          <a:graphicData uri="http://schemas.openxmlformats.org/drawingml/2006/table">
            <a:tbl>
              <a:tblPr firstRow="1" firstCol="1" bandRow="1"/>
              <a:tblGrid>
                <a:gridCol w="1929467">
                  <a:extLst>
                    <a:ext uri="{9D8B030D-6E8A-4147-A177-3AD203B41FA5}">
                      <a16:colId xmlns:a16="http://schemas.microsoft.com/office/drawing/2014/main" val="837296179"/>
                    </a:ext>
                  </a:extLst>
                </a:gridCol>
                <a:gridCol w="419449">
                  <a:extLst>
                    <a:ext uri="{9D8B030D-6E8A-4147-A177-3AD203B41FA5}">
                      <a16:colId xmlns:a16="http://schemas.microsoft.com/office/drawing/2014/main" val="4221947865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4289253156"/>
                    </a:ext>
                  </a:extLst>
                </a:gridCol>
                <a:gridCol w="402672">
                  <a:extLst>
                    <a:ext uri="{9D8B030D-6E8A-4147-A177-3AD203B41FA5}">
                      <a16:colId xmlns:a16="http://schemas.microsoft.com/office/drawing/2014/main" val="1348882192"/>
                    </a:ext>
                  </a:extLst>
                </a:gridCol>
                <a:gridCol w="352338">
                  <a:extLst>
                    <a:ext uri="{9D8B030D-6E8A-4147-A177-3AD203B41FA5}">
                      <a16:colId xmlns:a16="http://schemas.microsoft.com/office/drawing/2014/main" val="4291308019"/>
                    </a:ext>
                  </a:extLst>
                </a:gridCol>
                <a:gridCol w="352337">
                  <a:extLst>
                    <a:ext uri="{9D8B030D-6E8A-4147-A177-3AD203B41FA5}">
                      <a16:colId xmlns:a16="http://schemas.microsoft.com/office/drawing/2014/main" val="3179751557"/>
                    </a:ext>
                  </a:extLst>
                </a:gridCol>
                <a:gridCol w="385894">
                  <a:extLst>
                    <a:ext uri="{9D8B030D-6E8A-4147-A177-3AD203B41FA5}">
                      <a16:colId xmlns:a16="http://schemas.microsoft.com/office/drawing/2014/main" val="4070685820"/>
                    </a:ext>
                  </a:extLst>
                </a:gridCol>
                <a:gridCol w="377504">
                  <a:extLst>
                    <a:ext uri="{9D8B030D-6E8A-4147-A177-3AD203B41FA5}">
                      <a16:colId xmlns:a16="http://schemas.microsoft.com/office/drawing/2014/main" val="2651903502"/>
                    </a:ext>
                  </a:extLst>
                </a:gridCol>
                <a:gridCol w="277088">
                  <a:extLst>
                    <a:ext uri="{9D8B030D-6E8A-4147-A177-3AD203B41FA5}">
                      <a16:colId xmlns:a16="http://schemas.microsoft.com/office/drawing/2014/main" val="2563298905"/>
                    </a:ext>
                  </a:extLst>
                </a:gridCol>
                <a:gridCol w="519966">
                  <a:extLst>
                    <a:ext uri="{9D8B030D-6E8A-4147-A177-3AD203B41FA5}">
                      <a16:colId xmlns:a16="http://schemas.microsoft.com/office/drawing/2014/main" val="4187655131"/>
                    </a:ext>
                  </a:extLst>
                </a:gridCol>
              </a:tblGrid>
              <a:tr h="4971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порога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7445678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Анучинский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14,29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14,29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53,71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C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23414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Арсеньевский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13,33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64,36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922201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Артёмовский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11,21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59,93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7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536776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14,26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63,33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1692127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Большой Камень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3,57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61,04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D1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826868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ЗАТО Фокино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52,45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D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031989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Спасск-Дальний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6,67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6,67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55,87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147223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Дальнегорский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58,91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0158963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Дальнереченский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58,55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280482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Дальнереченский муниципальный район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55,71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3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595887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Кавалеровский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D9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976412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 муниципальный район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16,67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63,33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23008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Красноармейский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56,38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934988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Лазовский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14,29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46,43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65174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Лесозаводский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60,19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D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422651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Михайловский муниципальный район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9,09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49,55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C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982579"/>
                  </a:ext>
                </a:extLst>
              </a:tr>
              <a:tr h="3045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Надеждинский муниципальный район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52,68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0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335765"/>
                  </a:ext>
                </a:extLst>
              </a:tr>
            </a:tbl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5FD95C6D-15E9-4030-A864-737EF0B976D2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31450932"/>
              </p:ext>
            </p:extLst>
          </p:nvPr>
        </p:nvGraphicFramePr>
        <p:xfrm>
          <a:off x="6294442" y="1098958"/>
          <a:ext cx="5743761" cy="5709412"/>
        </p:xfrm>
        <a:graphic>
          <a:graphicData uri="http://schemas.openxmlformats.org/drawingml/2006/table">
            <a:tbl>
              <a:tblPr/>
              <a:tblGrid>
                <a:gridCol w="2037989">
                  <a:extLst>
                    <a:ext uri="{9D8B030D-6E8A-4147-A177-3AD203B41FA5}">
                      <a16:colId xmlns:a16="http://schemas.microsoft.com/office/drawing/2014/main" val="2503680289"/>
                    </a:ext>
                  </a:extLst>
                </a:gridCol>
                <a:gridCol w="409854">
                  <a:extLst>
                    <a:ext uri="{9D8B030D-6E8A-4147-A177-3AD203B41FA5}">
                      <a16:colId xmlns:a16="http://schemas.microsoft.com/office/drawing/2014/main" val="4036543690"/>
                    </a:ext>
                  </a:extLst>
                </a:gridCol>
                <a:gridCol w="725786">
                  <a:extLst>
                    <a:ext uri="{9D8B030D-6E8A-4147-A177-3AD203B41FA5}">
                      <a16:colId xmlns:a16="http://schemas.microsoft.com/office/drawing/2014/main" val="3024382504"/>
                    </a:ext>
                  </a:extLst>
                </a:gridCol>
                <a:gridCol w="444009">
                  <a:extLst>
                    <a:ext uri="{9D8B030D-6E8A-4147-A177-3AD203B41FA5}">
                      <a16:colId xmlns:a16="http://schemas.microsoft.com/office/drawing/2014/main" val="1576567810"/>
                    </a:ext>
                  </a:extLst>
                </a:gridCol>
                <a:gridCol w="375701">
                  <a:extLst>
                    <a:ext uri="{9D8B030D-6E8A-4147-A177-3AD203B41FA5}">
                      <a16:colId xmlns:a16="http://schemas.microsoft.com/office/drawing/2014/main" val="4047880389"/>
                    </a:ext>
                  </a:extLst>
                </a:gridCol>
                <a:gridCol w="367161">
                  <a:extLst>
                    <a:ext uri="{9D8B030D-6E8A-4147-A177-3AD203B41FA5}">
                      <a16:colId xmlns:a16="http://schemas.microsoft.com/office/drawing/2014/main" val="28034053"/>
                    </a:ext>
                  </a:extLst>
                </a:gridCol>
                <a:gridCol w="307392">
                  <a:extLst>
                    <a:ext uri="{9D8B030D-6E8A-4147-A177-3AD203B41FA5}">
                      <a16:colId xmlns:a16="http://schemas.microsoft.com/office/drawing/2014/main" val="50238487"/>
                    </a:ext>
                  </a:extLst>
                </a:gridCol>
                <a:gridCol w="273237">
                  <a:extLst>
                    <a:ext uri="{9D8B030D-6E8A-4147-A177-3AD203B41FA5}">
                      <a16:colId xmlns:a16="http://schemas.microsoft.com/office/drawing/2014/main" val="4226536863"/>
                    </a:ext>
                  </a:extLst>
                </a:gridCol>
                <a:gridCol w="281397">
                  <a:extLst>
                    <a:ext uri="{9D8B030D-6E8A-4147-A177-3AD203B41FA5}">
                      <a16:colId xmlns:a16="http://schemas.microsoft.com/office/drawing/2014/main" val="3421779484"/>
                    </a:ext>
                  </a:extLst>
                </a:gridCol>
                <a:gridCol w="521235">
                  <a:extLst>
                    <a:ext uri="{9D8B030D-6E8A-4147-A177-3AD203B41FA5}">
                      <a16:colId xmlns:a16="http://schemas.microsoft.com/office/drawing/2014/main" val="2139491868"/>
                    </a:ext>
                  </a:extLst>
                </a:gridCol>
              </a:tblGrid>
              <a:tr h="6174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порога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459054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Находкинский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11,21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59,35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B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557115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Октябрьский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53,14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767081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Ольгинский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51,33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0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221633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49,92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0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454834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2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151420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Пограничный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45,14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244937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Пожарский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5,56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58,17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746146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Спасский муниципальный район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50,18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3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472433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Тернейский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61,33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FD0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254790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8,05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0,57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62,13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CB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5176683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Ханкайский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9,09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54,73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7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575698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Хасанский муниципальный район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7,69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7,69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56,46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78482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Хорольский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51,22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F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672754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Черниговский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4,76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53,86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D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62054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Чугуевский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59,56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304623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Шкотовский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56,73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674725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Яковлевский муниципальный округ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50,75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9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95287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Приморский край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1346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1,86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9,21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59,88</a:t>
                      </a:r>
                    </a:p>
                  </a:txBody>
                  <a:tcPr marL="5495" marR="5495" marT="549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830164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563FDD-EFC9-4B93-AE38-0A132E8A84DD}"/>
              </a:ext>
            </a:extLst>
          </p:cNvPr>
          <p:cNvSpPr/>
          <p:nvPr/>
        </p:nvSpPr>
        <p:spPr>
          <a:xfrm>
            <a:off x="3506599" y="460820"/>
            <a:ext cx="853160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совершенствованию преподавания учебных предметов для всех обучающихся, а также по организации дифференцированного обучения школьников с разным уровнем предметной подготовки (по результатам САО ЕГЭ 2024)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https://pkiro.ru/education-quality/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sistema-monitoringa-kachestva-dopolnitelnogo-professionalnogo-obrazovaniya-pedagogicheskih-rabotnikov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191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9590477-AF5C-4C1D-BBFC-26CB5F5E630B}"/>
              </a:ext>
            </a:extLst>
          </p:cNvPr>
          <p:cNvSpPr/>
          <p:nvPr/>
        </p:nvSpPr>
        <p:spPr>
          <a:xfrm>
            <a:off x="3942826" y="83890"/>
            <a:ext cx="6937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13818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Перечень ОО, продемонстрировавших </a:t>
            </a:r>
            <a:r>
              <a:rPr lang="ru-RU" sz="2800" b="1" dirty="0">
                <a:solidFill>
                  <a:srgbClr val="13818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наиболее низкие результаты ГИА-11                по физике </a:t>
            </a:r>
            <a:endParaRPr lang="ru-RU" sz="2800" dirty="0">
              <a:solidFill>
                <a:srgbClr val="13818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8A3720EE-EE03-4226-977A-69E9FC62E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68070"/>
              </p:ext>
            </p:extLst>
          </p:nvPr>
        </p:nvGraphicFramePr>
        <p:xfrm>
          <a:off x="849086" y="1941376"/>
          <a:ext cx="10392162" cy="287002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232969">
                  <a:extLst>
                    <a:ext uri="{9D8B030D-6E8A-4147-A177-3AD203B41FA5}">
                      <a16:colId xmlns:a16="http://schemas.microsoft.com/office/drawing/2014/main" val="2224152737"/>
                    </a:ext>
                  </a:extLst>
                </a:gridCol>
                <a:gridCol w="4159193">
                  <a:extLst>
                    <a:ext uri="{9D8B030D-6E8A-4147-A177-3AD203B41FA5}">
                      <a16:colId xmlns:a16="http://schemas.microsoft.com/office/drawing/2014/main" val="678340567"/>
                    </a:ext>
                  </a:extLst>
                </a:gridCol>
              </a:tblGrid>
              <a:tr h="1197742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21" marR="48121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участников ЕГЭ, не преодолевших порог, %</a:t>
                      </a:r>
                      <a:endParaRPr lang="ru-RU" sz="3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21" marR="48121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8857996"/>
                  </a:ext>
                </a:extLst>
              </a:tr>
              <a:tr h="557429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50 г. Владивосток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21" marR="48121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21" marR="48121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442999"/>
                  </a:ext>
                </a:extLst>
              </a:tr>
              <a:tr h="557429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6 г. Партизанск</a:t>
                      </a:r>
                      <a:endParaRPr lang="ru-RU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21" marR="48121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21" marR="48121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104500"/>
                  </a:ext>
                </a:extLst>
              </a:tr>
              <a:tr h="557429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22 г. Владивосток</a:t>
                      </a:r>
                      <a:endParaRPr lang="ru-RU" sz="3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21" marR="48121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3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121" marR="48121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883345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5103DA-03AF-402C-B72E-A32063639A34}"/>
              </a:ext>
            </a:extLst>
          </p:cNvPr>
          <p:cNvSpPr/>
          <p:nvPr/>
        </p:nvSpPr>
        <p:spPr>
          <a:xfrm>
            <a:off x="849086" y="5283896"/>
            <a:ext cx="10543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Для выделения перечня ОО, продемонстрировавших наиболее низкие результаты ЕГЭ по учебным предметам выбирается от 5 до 15% от общего числа ОО,  в которых: </a:t>
            </a:r>
            <a:br>
              <a:rPr lang="ru-RU" sz="1200" i="1" dirty="0"/>
            </a:br>
            <a:r>
              <a:rPr lang="ru-RU" sz="1200" i="1" dirty="0"/>
              <a:t>– доля участников ЕГЭ, не достигших минимального балла, имеет максимальные значения по сравнению с другими ОО;</a:t>
            </a:r>
            <a:br>
              <a:rPr lang="ru-RU" sz="1200" i="1" dirty="0"/>
            </a:br>
            <a:r>
              <a:rPr lang="ru-RU" sz="1200" i="1" dirty="0"/>
              <a:t>– доля участников ЕГЭ, получивших от 61 до 100 баллов, имеет минимальные значения по сравнению с другими ОО.</a:t>
            </a:r>
            <a:br>
              <a:rPr lang="ru-RU" sz="1200" i="1" dirty="0"/>
            </a:br>
            <a:r>
              <a:rPr lang="ru-RU" sz="1200" i="1" dirty="0"/>
              <a:t>Сравнение результатов проводится при условии количества участников ЕГЭ от ОО по учебному предмету не менее 10.</a:t>
            </a:r>
            <a:br>
              <a:rPr lang="ru-RU" sz="1200" i="1" dirty="0"/>
            </a:b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2095399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DADD3-C6D7-406D-A2BF-9093E1E82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229" y="0"/>
            <a:ext cx="6395144" cy="7315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Динамика ОО с понижением доли за три года по</a:t>
            </a:r>
            <a:r>
              <a:rPr lang="en-US" dirty="0"/>
              <a:t> </a:t>
            </a:r>
            <a:r>
              <a:rPr lang="ru-RU" b="1" dirty="0"/>
              <a:t>физике</a:t>
            </a:r>
            <a:endParaRPr lang="ru-RU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008737"/>
              </p:ext>
            </p:extLst>
          </p:nvPr>
        </p:nvGraphicFramePr>
        <p:xfrm>
          <a:off x="152645" y="894857"/>
          <a:ext cx="4937829" cy="5769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0000000-0008-0000-03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410012"/>
              </p:ext>
            </p:extLst>
          </p:nvPr>
        </p:nvGraphicFramePr>
        <p:xfrm>
          <a:off x="5410987" y="894857"/>
          <a:ext cx="6466786" cy="5873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5983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19F2A-8D2E-4ECD-BC65-643563E4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680" y="87086"/>
            <a:ext cx="8656320" cy="128032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Низкие результаты по заданиям ГИА-11 </a:t>
            </a:r>
            <a:r>
              <a:rPr lang="ru-RU" sz="1800" dirty="0"/>
              <a:t>(базовый уровень)</a:t>
            </a:r>
            <a:br>
              <a:rPr lang="ru-RU" b="1" dirty="0"/>
            </a:br>
            <a:r>
              <a:rPr lang="ru-RU" sz="2000" dirty="0"/>
              <a:t> </a:t>
            </a:r>
            <a:r>
              <a:rPr lang="ru-RU" dirty="0"/>
              <a:t>Физика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67A198A9-9688-41BC-B92B-27F57A971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158676"/>
              </p:ext>
            </p:extLst>
          </p:nvPr>
        </p:nvGraphicFramePr>
        <p:xfrm>
          <a:off x="1568741" y="1098958"/>
          <a:ext cx="8825220" cy="5569563"/>
        </p:xfrm>
        <a:graphic>
          <a:graphicData uri="http://schemas.openxmlformats.org/drawingml/2006/table">
            <a:tbl>
              <a:tblPr/>
              <a:tblGrid>
                <a:gridCol w="4240364">
                  <a:extLst>
                    <a:ext uri="{9D8B030D-6E8A-4147-A177-3AD203B41FA5}">
                      <a16:colId xmlns:a16="http://schemas.microsoft.com/office/drawing/2014/main" val="282643992"/>
                    </a:ext>
                  </a:extLst>
                </a:gridCol>
                <a:gridCol w="3056571">
                  <a:extLst>
                    <a:ext uri="{9D8B030D-6E8A-4147-A177-3AD203B41FA5}">
                      <a16:colId xmlns:a16="http://schemas.microsoft.com/office/drawing/2014/main" val="3271430917"/>
                    </a:ext>
                  </a:extLst>
                </a:gridCol>
                <a:gridCol w="505321">
                  <a:extLst>
                    <a:ext uri="{9D8B030D-6E8A-4147-A177-3AD203B41FA5}">
                      <a16:colId xmlns:a16="http://schemas.microsoft.com/office/drawing/2014/main" val="2894962162"/>
                    </a:ext>
                  </a:extLst>
                </a:gridCol>
                <a:gridCol w="529969">
                  <a:extLst>
                    <a:ext uri="{9D8B030D-6E8A-4147-A177-3AD203B41FA5}">
                      <a16:colId xmlns:a16="http://schemas.microsoft.com/office/drawing/2014/main" val="387732572"/>
                    </a:ext>
                  </a:extLst>
                </a:gridCol>
                <a:gridCol w="492995">
                  <a:extLst>
                    <a:ext uri="{9D8B030D-6E8A-4147-A177-3AD203B41FA5}">
                      <a16:colId xmlns:a16="http://schemas.microsoft.com/office/drawing/2014/main" val="4138470469"/>
                    </a:ext>
                  </a:extLst>
                </a:gridCol>
              </a:tblGrid>
              <a:tr h="58001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заданий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64" marR="5564" marT="55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522584"/>
                  </a:ext>
                </a:extLst>
              </a:tr>
              <a:tr h="4474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АТЕ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446393"/>
                  </a:ext>
                </a:extLst>
              </a:tr>
              <a:tr h="4474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317546"/>
                  </a:ext>
                </a:extLst>
              </a:tr>
              <a:tr h="4474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Артёмовский городской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4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D7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4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050552"/>
                  </a:ext>
                </a:extLst>
              </a:tr>
              <a:tr h="4474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Артёмовский городской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065926"/>
                  </a:ext>
                </a:extLst>
              </a:tr>
              <a:tr h="4474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Партизанский муниципальный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с. Екатериновка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376587"/>
                  </a:ext>
                </a:extLst>
              </a:tr>
              <a:tr h="4474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Черниговский муниципальный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18 п.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Реттиховка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001660"/>
                  </a:ext>
                </a:extLst>
              </a:tr>
              <a:tr h="4474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Пожарский муниципальный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№ 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642454"/>
                  </a:ext>
                </a:extLst>
              </a:tr>
              <a:tr h="4474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4 г. 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387209"/>
                  </a:ext>
                </a:extLst>
              </a:tr>
              <a:tr h="4474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Чугуевский муниципальный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СОШ № 15 </a:t>
                      </a:r>
                    </a:p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Соколовка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257175"/>
                  </a:ext>
                </a:extLst>
              </a:tr>
              <a:tr h="4474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Тернейский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СОШ с. Малая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Кема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5564" marR="5564" marT="5564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292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0567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488484" y="2820797"/>
            <a:ext cx="11215032" cy="20196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Обществознание</a:t>
            </a:r>
          </a:p>
        </p:txBody>
      </p:sp>
    </p:spTree>
    <p:extLst>
      <p:ext uri="{BB962C8B-B14F-4D97-AF65-F5344CB8AC3E}">
        <p14:creationId xmlns:p14="http://schemas.microsoft.com/office/powerpoint/2010/main" val="1997786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1FA59A-53B2-41C7-9BFE-74F1A7EACE25}"/>
              </a:ext>
            </a:extLst>
          </p:cNvPr>
          <p:cNvSpPr/>
          <p:nvPr/>
        </p:nvSpPr>
        <p:spPr>
          <a:xfrm>
            <a:off x="6321555" y="1663690"/>
            <a:ext cx="51013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ниже минимального порога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обществознанию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наблюдаются почти во всех муниципалитетах края. Наибольшие доли (более 35%) отмечаются в следующих муниципалитетах:</a:t>
            </a:r>
          </a:p>
          <a:p>
            <a:pPr algn="r"/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Пожарский МР – 47,83%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Черниговский МР – 42,86%</a:t>
            </a:r>
          </a:p>
          <a:p>
            <a:pPr algn="r"/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Ханкайский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 – 38,1%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Партизанский ГО – 36,25%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159FDA-729A-4738-A46C-57A5478B5D69}"/>
              </a:ext>
            </a:extLst>
          </p:cNvPr>
          <p:cNvSpPr/>
          <p:nvPr/>
        </p:nvSpPr>
        <p:spPr>
          <a:xfrm>
            <a:off x="6066118" y="1068710"/>
            <a:ext cx="5612235" cy="5591167"/>
          </a:xfrm>
          <a:prstGeom prst="rect">
            <a:avLst/>
          </a:prstGeom>
          <a:noFill/>
          <a:ln w="57150">
            <a:solidFill>
              <a:srgbClr val="138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068713"/>
            <a:ext cx="4884914" cy="5591167"/>
          </a:xfrm>
          <a:prstGeom prst="rect">
            <a:avLst/>
          </a:prstGeom>
          <a:ln w="57150">
            <a:solidFill>
              <a:srgbClr val="138189"/>
            </a:solidFill>
          </a:ln>
        </p:spPr>
      </p:pic>
    </p:spTree>
    <p:extLst>
      <p:ext uri="{BB962C8B-B14F-4D97-AF65-F5344CB8AC3E}">
        <p14:creationId xmlns:p14="http://schemas.microsoft.com/office/powerpoint/2010/main" val="1659797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43728-5853-470C-8B67-44053C0F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598" y="148856"/>
            <a:ext cx="8531603" cy="3544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/>
              <a:t>Результаты ГИА-11 по АТЕ по  </a:t>
            </a:r>
            <a:r>
              <a:rPr lang="ru-RU" sz="2200" b="1" dirty="0"/>
              <a:t>обществознанию</a:t>
            </a:r>
            <a:endParaRPr lang="ru-RU" sz="2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563FDD-EFC9-4B93-AE38-0A132E8A84DD}"/>
              </a:ext>
            </a:extLst>
          </p:cNvPr>
          <p:cNvSpPr/>
          <p:nvPr/>
        </p:nvSpPr>
        <p:spPr>
          <a:xfrm>
            <a:off x="3506599" y="460820"/>
            <a:ext cx="853160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совершенствованию преподавания учебных предметов для всех обучающихся, а также по организации дифференцированного обучения школьников с разным уровнем предметной подготовки (по результатам САО ЕГЭ 2024)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https://pkiro.ru/education-quality/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sistema-monitoringa-kachestva-dopolnitelnogo-professionalnogo-obrazovaniya-pedagogicheskih-rabotnikov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146132" y="1137676"/>
          <a:ext cx="5988852" cy="5613992"/>
        </p:xfrm>
        <a:graphic>
          <a:graphicData uri="http://schemas.openxmlformats.org/drawingml/2006/table">
            <a:tbl>
              <a:tblPr firstRow="1" firstCol="1" bandRow="1"/>
              <a:tblGrid>
                <a:gridCol w="2070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8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4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6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5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6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57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957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318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5715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порога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9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Анучинский муниципальный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5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Арсеньевский городской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103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4,85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56,74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5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Артёмовский городской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27,3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3,56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50,96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7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5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1202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5,32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54,27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2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9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Большой Камень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5,26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53,34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5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ЗАТО Фокино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50,57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9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Спасск-Дальний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8,96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51,58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5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Дальнегорский городской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7,04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50,72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9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Дальнереченский городской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3,13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50,55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9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Дальнереченский муниципальный район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46,75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E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79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Кавалеровский муниципальный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2,78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51,19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9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 муниципальный район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51,96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79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Красноармейский муниципальный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3,03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50,09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79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Лазовский муниципальный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5,56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61,06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CC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65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Лесозаводский городской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58,62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79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Михайловский муниципальный район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3,39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49,51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796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Надеждинский муниципальный район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3,28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48,61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6247375" y="1137676"/>
          <a:ext cx="5790825" cy="5673180"/>
        </p:xfrm>
        <a:graphic>
          <a:graphicData uri="http://schemas.openxmlformats.org/drawingml/2006/table">
            <a:tbl>
              <a:tblPr firstRow="1" firstCol="1" bandRow="1"/>
              <a:tblGrid>
                <a:gridCol w="2001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8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4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59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40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59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859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25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572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порога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Находкинский городской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5,56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52,72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7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Октябрьский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4,44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57,56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7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Ольгинский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49,35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B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Партизанский городской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45,91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0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7,32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50,12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Пограничный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2,78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47,53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C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Пожарский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43,71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A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Спасский муниципальный район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Тернейский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6,25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58,56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D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6,51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55,02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Ханкайский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43,63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Хасанский муниципальный район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2,27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49,73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1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Хорольский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58,18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Черниговский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2,38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43,62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Чугуевский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65,14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Шкотовский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6,25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54,81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678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Яковлевский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51,9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28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Приморский край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3449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774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5,22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53,01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258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185F7A-C6BE-0DC5-BE19-6E75362A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965200"/>
            <a:ext cx="11696700" cy="889000"/>
          </a:xfrm>
        </p:spPr>
        <p:txBody>
          <a:bodyPr>
            <a:noAutofit/>
          </a:bodyPr>
          <a:lstStyle/>
          <a:p>
            <a:r>
              <a:rPr lang="ru-RU" sz="2400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730C243-2468-4FE4-B1C7-A51FFCE1ADFC}"/>
              </a:ext>
            </a:extLst>
          </p:cNvPr>
          <p:cNvSpPr/>
          <p:nvPr/>
        </p:nvSpPr>
        <p:spPr>
          <a:xfrm>
            <a:off x="503339" y="1711355"/>
            <a:ext cx="1038696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5. Усвоенные элементы содержания по результатам проведения в 2022-2024 годах Всероссийских проверочных работ по биологии, географии, истории, математике, обществознанию, русскому языку, физике, химии.</a:t>
            </a:r>
          </a:p>
          <a:p>
            <a:pPr algn="just"/>
            <a:r>
              <a:rPr lang="ru-RU" sz="2400" dirty="0"/>
              <a:t>6. Аналитическая справка по результатам проведения трех диагностических работ (октябрь 2023 года, январь 2024 года, апрель 2024 года) по математике базовой, математике профильной, русскому языку, физике, биологии, химии.</a:t>
            </a:r>
          </a:p>
          <a:p>
            <a:pPr algn="just"/>
            <a:r>
              <a:rPr lang="ru-RU" sz="2400" dirty="0"/>
              <a:t>7. Результаты ГИА в дополнительные (президентские) дни по предметам в 2024 году.</a:t>
            </a:r>
          </a:p>
          <a:p>
            <a:pPr algn="just"/>
            <a:r>
              <a:rPr lang="ru-RU" sz="2400" dirty="0"/>
              <a:t>8. Анализ результатов ГИА-9 в Приморском крае в 2024 году.</a:t>
            </a:r>
          </a:p>
          <a:p>
            <a:pPr lvl="0" algn="just"/>
            <a:r>
              <a:rPr lang="ru-RU" sz="2400" dirty="0"/>
              <a:t>9. </a:t>
            </a:r>
            <a:r>
              <a:rPr lang="ru-RU" sz="2400" dirty="0">
                <a:solidFill>
                  <a:prstClr val="black"/>
                </a:solidFill>
              </a:rPr>
              <a:t>Анализ результатов ГИА-11 в Приморском крае в 2024 году.</a:t>
            </a:r>
          </a:p>
          <a:p>
            <a:r>
              <a:rPr lang="ru-RU" sz="2400" dirty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2886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31881-09F6-58EB-B1C7-D200F399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76AB9E-7903-4EE5-81E9-CEED02E4B7AD}"/>
              </a:ext>
            </a:extLst>
          </p:cNvPr>
          <p:cNvSpPr/>
          <p:nvPr/>
        </p:nvSpPr>
        <p:spPr>
          <a:xfrm>
            <a:off x="3632433" y="9466"/>
            <a:ext cx="82379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13818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Перечень ОО, продемонстрировавших наиболее низкие результаты ЕГЭ </a:t>
            </a:r>
            <a:r>
              <a:rPr lang="ru-RU" sz="2800" b="1" dirty="0">
                <a:solidFill>
                  <a:srgbClr val="13818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обществознанию</a:t>
            </a:r>
            <a:endParaRPr lang="ru-RU" sz="2800" dirty="0">
              <a:solidFill>
                <a:srgbClr val="13818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4A9279A-5D21-42DF-8C71-6F84256EBFB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7533" y="1394461"/>
          <a:ext cx="11236934" cy="416500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65308">
                  <a:extLst>
                    <a:ext uri="{9D8B030D-6E8A-4147-A177-3AD203B41FA5}">
                      <a16:colId xmlns:a16="http://schemas.microsoft.com/office/drawing/2014/main" val="339489358"/>
                    </a:ext>
                  </a:extLst>
                </a:gridCol>
                <a:gridCol w="5771626">
                  <a:extLst>
                    <a:ext uri="{9D8B030D-6E8A-4147-A177-3AD203B41FA5}">
                      <a16:colId xmlns:a16="http://schemas.microsoft.com/office/drawing/2014/main" val="2521242361"/>
                    </a:ext>
                  </a:extLst>
                </a:gridCol>
              </a:tblGrid>
              <a:tr h="726347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участников ЕГЭ, не преодолевших порог, %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46154"/>
                  </a:ext>
                </a:extLst>
              </a:tr>
              <a:tr h="219076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68 г. Владивосток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68,18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01273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МАОУ СОШ № 4 Находкинский ГО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66,67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252727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52 г. Владивосток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66,67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202379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43 г. Владивосток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58,33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325173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МОБУ СОШ № 4 Пожарский МО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54,55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154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№ 1 Пожарский МО</a:t>
                      </a: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52,63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2 п.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Новошахтинский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1 с. Черниговка</a:t>
                      </a: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5E8487-CA85-44EC-9F49-4CD5C08E850C}"/>
              </a:ext>
            </a:extLst>
          </p:cNvPr>
          <p:cNvSpPr/>
          <p:nvPr/>
        </p:nvSpPr>
        <p:spPr>
          <a:xfrm>
            <a:off x="584432" y="5559464"/>
            <a:ext cx="1101754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700" i="1" dirty="0"/>
          </a:p>
          <a:p>
            <a:r>
              <a:rPr lang="ru-RU" sz="1400" i="1" dirty="0"/>
              <a:t>Для выделения перечня ОО, продемонстрировавших наиболее низкие результаты ЕГЭ по учебным предметам выбирается от 5 до 15% от общего числа ОО,  в которых: </a:t>
            </a:r>
            <a:br>
              <a:rPr lang="ru-RU" sz="1400" i="1" dirty="0"/>
            </a:br>
            <a:r>
              <a:rPr lang="ru-RU" sz="1400" i="1" dirty="0"/>
              <a:t>– доля участников ЕГЭ, не достигших минимального балла, имеет максимальные значения по сравнению с другими ОО;</a:t>
            </a:r>
            <a:br>
              <a:rPr lang="ru-RU" sz="1400" i="1" dirty="0"/>
            </a:br>
            <a:r>
              <a:rPr lang="ru-RU" sz="1400" i="1" dirty="0"/>
              <a:t>– доля участников ЕГЭ, получивших от 61 до 100 баллов, имеет минимальные значения по сравнению с другими ОО.</a:t>
            </a:r>
            <a:br>
              <a:rPr lang="ru-RU" sz="1400" i="1" dirty="0"/>
            </a:br>
            <a:r>
              <a:rPr lang="ru-RU" sz="1400" i="1" dirty="0"/>
              <a:t>Сравнение результатов проводится при условии количества участников ЕГЭ от ОО по учебному предмету не менее 10.</a:t>
            </a:r>
            <a:br>
              <a:rPr lang="ru-RU" sz="1400" i="1" dirty="0"/>
            </a:b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794717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340B8-0547-4FEA-822A-0C059A09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191" y="170120"/>
            <a:ext cx="7826220" cy="733647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Динамика ОО с понижением доли выполнения заданий за три года </a:t>
            </a:r>
            <a:br>
              <a:rPr lang="ru-RU" sz="2000" dirty="0"/>
            </a:br>
            <a:r>
              <a:rPr lang="ru-RU" sz="2000" dirty="0"/>
              <a:t>по</a:t>
            </a:r>
            <a:r>
              <a:rPr lang="en-US" sz="2000" dirty="0"/>
              <a:t> </a:t>
            </a:r>
            <a:r>
              <a:rPr lang="ru-RU" sz="2000" b="1" dirty="0"/>
              <a:t>обществознанию</a:t>
            </a:r>
            <a:endParaRPr lang="ru-RU" sz="2000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5904613" y="903766"/>
          <a:ext cx="5706797" cy="5759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598967" y="903765"/>
          <a:ext cx="5036289" cy="5759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5166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19F2A-8D2E-4ECD-BC65-643563E4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680" y="87086"/>
            <a:ext cx="8656320" cy="128032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Низкие результаты по заданиям ГИА-11.</a:t>
            </a:r>
            <a:br>
              <a:rPr lang="ru-RU" b="1" dirty="0"/>
            </a:br>
            <a:r>
              <a:rPr lang="ru-RU" sz="2000" dirty="0"/>
              <a:t> </a:t>
            </a:r>
            <a:r>
              <a:rPr lang="ru-RU" dirty="0"/>
              <a:t>Обществознание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457088" y="1137686"/>
          <a:ext cx="11121767" cy="5373022"/>
        </p:xfrm>
        <a:graphic>
          <a:graphicData uri="http://schemas.openxmlformats.org/drawingml/2006/table">
            <a:tbl>
              <a:tblPr/>
              <a:tblGrid>
                <a:gridCol w="474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6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6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659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Обществознание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Номер заданий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83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АТЕ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ОО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муниципальный округ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МБОУ СОШ № 6 с.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Новоселище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МО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Чугуевский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муниципальный округ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МКОУ СОШ № 6 с. Самарка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Чугуевский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МО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Находкинский городской округ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МАОУ СОШ № 27 Находкинский ГО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3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Лазовский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муниципальный округ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(ВПЛ-18) УО Администрации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Лазовского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МО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6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ПОЧУ Владивостокский ГКК ПКС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3302" marR="3302" marT="330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857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19F2A-8D2E-4ECD-BC65-643563E4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680" y="87086"/>
            <a:ext cx="8656320" cy="128032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Индекс результатов ГИА-11</a:t>
            </a:r>
            <a:br>
              <a:rPr lang="ru-RU" sz="2400" b="1" dirty="0"/>
            </a:br>
            <a:r>
              <a:rPr lang="ru-RU" sz="2400" b="1" dirty="0"/>
              <a:t>по гуманитарному направлению </a:t>
            </a:r>
            <a:r>
              <a:rPr lang="ru-RU" sz="2400" dirty="0"/>
              <a:t>(обществознание) по АТЕ</a:t>
            </a:r>
          </a:p>
        </p:txBody>
      </p:sp>
      <p:graphicFrame>
        <p:nvGraphicFramePr>
          <p:cNvPr id="6" name="Диаграмма 5"/>
          <p:cNvGraphicFramePr/>
          <p:nvPr>
            <p:extLst/>
          </p:nvPr>
        </p:nvGraphicFramePr>
        <p:xfrm>
          <a:off x="297712" y="1222744"/>
          <a:ext cx="6018028" cy="5560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159FDA-729A-4738-A46C-57A5478B5D69}"/>
              </a:ext>
            </a:extLst>
          </p:cNvPr>
          <p:cNvSpPr/>
          <p:nvPr/>
        </p:nvSpPr>
        <p:spPr>
          <a:xfrm>
            <a:off x="6447753" y="1222744"/>
            <a:ext cx="5354388" cy="5560828"/>
          </a:xfrm>
          <a:prstGeom prst="rect">
            <a:avLst/>
          </a:prstGeom>
          <a:noFill/>
          <a:ln w="57150">
            <a:solidFill>
              <a:srgbClr val="138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41FA59A-53B2-41C7-9BFE-74F1A7EACE25}"/>
              </a:ext>
            </a:extLst>
          </p:cNvPr>
          <p:cNvSpPr/>
          <p:nvPr/>
        </p:nvSpPr>
        <p:spPr>
          <a:xfrm>
            <a:off x="6684775" y="1367406"/>
            <a:ext cx="48803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результатов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доля баллов участников ЕГЭ по трем предметам профильного направления (русский язык, математика профильного уровня, обществознание) от суммы всех баллов по группе этих предметов. В среднем недостаточный (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&lt;60%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для поступления в ВУЗ индекс результатов наблюдается в четырех муниципалитетах:</a:t>
            </a:r>
          </a:p>
          <a:p>
            <a:pPr algn="r"/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Пожарский МР – 45,99%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Партизанский МР – 51,86%</a:t>
            </a:r>
          </a:p>
          <a:p>
            <a:pPr algn="r"/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Дальнегорский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 – 54,01%</a:t>
            </a:r>
          </a:p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Черниговский МР – 55,14%</a:t>
            </a:r>
          </a:p>
        </p:txBody>
      </p:sp>
    </p:spTree>
    <p:extLst>
      <p:ext uri="{BB962C8B-B14F-4D97-AF65-F5344CB8AC3E}">
        <p14:creationId xmlns:p14="http://schemas.microsoft.com/office/powerpoint/2010/main" val="3484561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488484" y="2820797"/>
            <a:ext cx="11215032" cy="20196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Информатика</a:t>
            </a:r>
          </a:p>
        </p:txBody>
      </p:sp>
    </p:spTree>
    <p:extLst>
      <p:ext uri="{BB962C8B-B14F-4D97-AF65-F5344CB8AC3E}">
        <p14:creationId xmlns:p14="http://schemas.microsoft.com/office/powerpoint/2010/main" val="30903833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1FA59A-53B2-41C7-9BFE-74F1A7EACE25}"/>
              </a:ext>
            </a:extLst>
          </p:cNvPr>
          <p:cNvSpPr/>
          <p:nvPr/>
        </p:nvSpPr>
        <p:spPr>
          <a:xfrm>
            <a:off x="6247128" y="1440408"/>
            <a:ext cx="51013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ниже минимального порога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информатике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наблюдаются в 29 муниципалитетах края. В 7 АТЕ края этот показатель превышает 30%:</a:t>
            </a:r>
          </a:p>
          <a:p>
            <a:pPr algn="r"/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ЗАТО Фокино – 53,85%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Красноармейский МР – 50%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Михайловский МР – 40%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Кавалеровский МР – 36,36%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Кировский МР – 33,33%</a:t>
            </a:r>
          </a:p>
          <a:p>
            <a:pPr algn="r"/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Чугуевский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 – 33,33%</a:t>
            </a: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Октябрьский МО – 30,77%</a:t>
            </a:r>
          </a:p>
          <a:p>
            <a:pPr algn="r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159FDA-729A-4738-A46C-57A5478B5D69}"/>
              </a:ext>
            </a:extLst>
          </p:cNvPr>
          <p:cNvSpPr/>
          <p:nvPr/>
        </p:nvSpPr>
        <p:spPr>
          <a:xfrm>
            <a:off x="5991691" y="1058450"/>
            <a:ext cx="5612235" cy="5601430"/>
          </a:xfrm>
          <a:prstGeom prst="rect">
            <a:avLst/>
          </a:prstGeom>
          <a:noFill/>
          <a:ln w="57150">
            <a:solidFill>
              <a:srgbClr val="138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8" y="1058449"/>
            <a:ext cx="4898177" cy="5601430"/>
          </a:xfrm>
          <a:prstGeom prst="rect">
            <a:avLst/>
          </a:prstGeom>
          <a:ln w="57150">
            <a:solidFill>
              <a:srgbClr val="138189"/>
            </a:solidFill>
          </a:ln>
        </p:spPr>
      </p:pic>
    </p:spTree>
    <p:extLst>
      <p:ext uri="{BB962C8B-B14F-4D97-AF65-F5344CB8AC3E}">
        <p14:creationId xmlns:p14="http://schemas.microsoft.com/office/powerpoint/2010/main" val="1320313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43728-5853-470C-8B67-44053C0F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598" y="148856"/>
            <a:ext cx="8531603" cy="3544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/>
              <a:t>Результаты ГИА-11 по АТЕ, предмет </a:t>
            </a:r>
            <a:r>
              <a:rPr lang="ru-RU" sz="2200" b="1" dirty="0"/>
              <a:t>Информатика</a:t>
            </a:r>
            <a:endParaRPr lang="ru-RU" sz="2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563FDD-EFC9-4B93-AE38-0A132E8A84DD}"/>
              </a:ext>
            </a:extLst>
          </p:cNvPr>
          <p:cNvSpPr/>
          <p:nvPr/>
        </p:nvSpPr>
        <p:spPr>
          <a:xfrm>
            <a:off x="3506599" y="460820"/>
            <a:ext cx="853160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совершенствованию преподавания учебных предметов для всех обучающихся, а также по организации дифференцированного обучения школьников с разным уровнем предметной подготовки (по результатам САО ЕГЭ 2024)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https://pkiro.ru/education-quality/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sistema-monitoringa-kachestva-dopolnitelnogo-professionalnogo-obrazovaniya-pedagogicheskih-rabotnikov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116958" y="1137682"/>
          <a:ext cx="5986129" cy="5624623"/>
        </p:xfrm>
        <a:graphic>
          <a:graphicData uri="http://schemas.openxmlformats.org/drawingml/2006/table">
            <a:tbl>
              <a:tblPr firstRow="1" firstCol="1" bandRow="1"/>
              <a:tblGrid>
                <a:gridCol w="2102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4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18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03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718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03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4316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294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5839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порога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6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Анучинский муниципальный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9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Арсеньевский городской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12,9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65,55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ACE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9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Артёмовский городской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7,25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49,33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8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69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648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54,54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6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Большой Камень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5,26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5,26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57,82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9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ЗАТО Фокино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8,33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8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6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Спасск-Дальний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5,88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63,24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3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9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Дальнегорский городской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46,74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6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Дальнереченский городской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5,26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5,26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54,42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86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Дальнереченский муниципальный район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40,09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0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6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Кавалеровский муниципальный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86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 муниципальный район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27,3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43,82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86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Красноармейский муниципальный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46,25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86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Лазовский муниципальный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45,29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D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69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Лесозаводский городской округ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5,26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50,37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86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Михайловский муниципальный район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37,86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A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86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Надеждинский муниципальный район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4,17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52,04</a:t>
                      </a:r>
                    </a:p>
                  </a:txBody>
                  <a:tcPr marL="1861" marR="1861" marT="1861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6244755" y="1137681"/>
          <a:ext cx="5793445" cy="5624623"/>
        </p:xfrm>
        <a:graphic>
          <a:graphicData uri="http://schemas.openxmlformats.org/drawingml/2006/table">
            <a:tbl>
              <a:tblPr firstRow="1" firstCol="1" bandRow="1"/>
              <a:tblGrid>
                <a:gridCol w="2034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75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99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07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9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907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53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25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679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порога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Находкинский городской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53,49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Октябрьский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7,69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52,23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Ольгинский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4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Партизанский городской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3,45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47,03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53,42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Пограничный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45,75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F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Пожарский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70,71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Спасский муниципальный район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A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Тернейский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56,25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8,76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55,58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Ханкайский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D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Хасанский муниципальный район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55,86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Хорольский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43,29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Черниговский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4,76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45,67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Чугуевский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4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Шкотовский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733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Яковлевский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73,67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320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Приморский край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1373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9,91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53,48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5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321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31881-09F6-58EB-B1C7-D200F399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76AB9E-7903-4EE5-81E9-CEED02E4B7AD}"/>
              </a:ext>
            </a:extLst>
          </p:cNvPr>
          <p:cNvSpPr/>
          <p:nvPr/>
        </p:nvSpPr>
        <p:spPr>
          <a:xfrm>
            <a:off x="3573710" y="259550"/>
            <a:ext cx="82379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13818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Перечень ОО, продемонстрировавших наиболее низкие результаты ЕГЭ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13818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информатике</a:t>
            </a:r>
            <a:endParaRPr lang="ru-RU" sz="2800" dirty="0">
              <a:solidFill>
                <a:srgbClr val="13818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4A9279A-5D21-42DF-8C71-6F84256EBFB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4765" y="2070791"/>
          <a:ext cx="11236934" cy="287550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65308">
                  <a:extLst>
                    <a:ext uri="{9D8B030D-6E8A-4147-A177-3AD203B41FA5}">
                      <a16:colId xmlns:a16="http://schemas.microsoft.com/office/drawing/2014/main" val="339489358"/>
                    </a:ext>
                  </a:extLst>
                </a:gridCol>
                <a:gridCol w="5771626">
                  <a:extLst>
                    <a:ext uri="{9D8B030D-6E8A-4147-A177-3AD203B41FA5}">
                      <a16:colId xmlns:a16="http://schemas.microsoft.com/office/drawing/2014/main" val="2521242361"/>
                    </a:ext>
                  </a:extLst>
                </a:gridCol>
              </a:tblGrid>
              <a:tr h="726347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участников ЕГЭ, не преодолевших порог, %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46154"/>
                  </a:ext>
                </a:extLst>
              </a:tr>
              <a:tr h="219076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48 г. Владивосток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01273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50 г. Владивосток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41,67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252727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22 г. Владивосток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37,50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202379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30 г. Уссурийск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36,36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325173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33 г. Владивосток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33,33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154013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F06CE8-3A2F-47C6-B8C9-868938A7818A}"/>
              </a:ext>
            </a:extLst>
          </p:cNvPr>
          <p:cNvSpPr/>
          <p:nvPr/>
        </p:nvSpPr>
        <p:spPr>
          <a:xfrm>
            <a:off x="665527" y="5149840"/>
            <a:ext cx="111461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Для выделения перечня ОО, продемонстрировавших наиболее низкие результаты ЕГЭ по учебным предметам выбирается от 5 до 15% от общего числа ОО,  в которых: </a:t>
            </a:r>
            <a:br>
              <a:rPr lang="ru-RU" sz="1400" i="1" dirty="0"/>
            </a:br>
            <a:r>
              <a:rPr lang="ru-RU" sz="1400" i="1" dirty="0"/>
              <a:t>– доля участников ЕГЭ, не достигших минимального балла, имеет максимальные значения по сравнению с другими ОО;</a:t>
            </a:r>
            <a:br>
              <a:rPr lang="ru-RU" sz="1400" i="1" dirty="0"/>
            </a:br>
            <a:r>
              <a:rPr lang="ru-RU" sz="1400" i="1" dirty="0"/>
              <a:t>– доля участников ЕГЭ, получивших от 61 до 100 баллов, имеет минимальные значения по сравнению с другими ОО.</a:t>
            </a:r>
            <a:br>
              <a:rPr lang="ru-RU" sz="1400" i="1" dirty="0"/>
            </a:br>
            <a:r>
              <a:rPr lang="ru-RU" sz="1400" i="1" dirty="0"/>
              <a:t>Сравнение результатов проводится при условии количества участников ЕГЭ от ОО по учебному предмету не менее 10.</a:t>
            </a:r>
            <a:br>
              <a:rPr lang="ru-RU" i="1" dirty="0"/>
            </a:b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18454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340B8-0547-4FEA-822A-0C059A09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823" y="180753"/>
            <a:ext cx="7826220" cy="701749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Динамика ОО с понижением доли выполнения заданий за три года, предмет</a:t>
            </a:r>
            <a:r>
              <a:rPr lang="en-US" sz="2000" dirty="0"/>
              <a:t> </a:t>
            </a:r>
            <a:r>
              <a:rPr lang="ru-RU" sz="2000" b="1" dirty="0"/>
              <a:t>Информатика </a:t>
            </a:r>
            <a:r>
              <a:rPr lang="ru-RU" sz="2000" dirty="0"/>
              <a:t>ГИА-11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375683" y="1042605"/>
          <a:ext cx="5365898" cy="56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6021571" y="1042605"/>
          <a:ext cx="5600471" cy="5641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762977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19F2A-8D2E-4ECD-BC65-643563E4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680" y="87086"/>
            <a:ext cx="8656320" cy="128032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Низкие результаты по заданиям ГИА-11.</a:t>
            </a:r>
            <a:br>
              <a:rPr lang="ru-RU" b="1" dirty="0"/>
            </a:br>
            <a:r>
              <a:rPr lang="ru-RU" sz="2000" dirty="0"/>
              <a:t> </a:t>
            </a:r>
            <a:r>
              <a:rPr lang="ru-RU" dirty="0"/>
              <a:t>Информатика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489097" y="999464"/>
          <a:ext cx="11344939" cy="5737033"/>
        </p:xfrm>
        <a:graphic>
          <a:graphicData uri="http://schemas.openxmlformats.org/drawingml/2006/table">
            <a:tbl>
              <a:tblPr/>
              <a:tblGrid>
                <a:gridCol w="3944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4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46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46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492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Номер заданий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АТЕ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ОО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0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муниципальный округ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МБОУ СОШ № 4 с. Октябрьское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МО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0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ЗАТО Фокино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МБОУ СОШ № 253 им. Т. И. Островской ГО ЗАТО  Фокино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0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ЗАТО Фокино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МБОУ СОШ № 256 ГО ЗАТО  Фокино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80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МБОУ СОШ с.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Новоникольска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Уссурийский ГО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0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Хасанский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муниципальный округ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МБОУ СОШ с.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Безверхово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Хасанский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МО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54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Дальнегорский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городской округ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МОБУ СОШ № 8 г. Дальнегорск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821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Дальнегорский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городской округ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КГА ПОУ </a:t>
                      </a:r>
                      <a:r>
                        <a:rPr lang="ru-RU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Дальнегорский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индустриально-технологический колледж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04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1758" marR="1758" marT="1758" marB="0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ФГБОУ ВО ВВГУ (Колледж сервиса и дизайна)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7804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 муниципальный район</a:t>
                      </a:r>
                    </a:p>
                  </a:txBody>
                  <a:tcPr marL="1758" marR="1758" marT="1758" marB="0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(ВПЛ-16) ОО Администрации Кировского МР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05268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Михайловский муниципальный район</a:t>
                      </a:r>
                    </a:p>
                  </a:txBody>
                  <a:tcPr marL="1758" marR="1758" marT="1758" marB="0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(ВПЛ-17) УВО Администрации Михайловского МР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58" marR="1758" marT="1758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17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488484" y="2820797"/>
            <a:ext cx="11215032" cy="20196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ГИА-11</a:t>
            </a:r>
          </a:p>
          <a:p>
            <a:r>
              <a:rPr lang="ru-RU" sz="4000" dirty="0"/>
              <a:t>Основной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2175376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488484" y="2820797"/>
            <a:ext cx="11215032" cy="20196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Химия</a:t>
            </a:r>
          </a:p>
        </p:txBody>
      </p:sp>
    </p:spTree>
    <p:extLst>
      <p:ext uri="{BB962C8B-B14F-4D97-AF65-F5344CB8AC3E}">
        <p14:creationId xmlns:p14="http://schemas.microsoft.com/office/powerpoint/2010/main" val="1390638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41FA59A-53B2-41C7-9BFE-74F1A7EACE25}"/>
              </a:ext>
            </a:extLst>
          </p:cNvPr>
          <p:cNvSpPr/>
          <p:nvPr/>
        </p:nvSpPr>
        <p:spPr>
          <a:xfrm>
            <a:off x="6342563" y="1663692"/>
            <a:ext cx="51013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ниже минимального порога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химии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наблюдаются в 26 муниципалитетах края. Наибольшие доли не преодолевших порог наблюдаются в:</a:t>
            </a:r>
          </a:p>
          <a:p>
            <a:pPr algn="r"/>
            <a:r>
              <a:rPr lang="ru-RU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Шкотовском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МР - 60%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Партизанском ГО - 46,15%</a:t>
            </a:r>
          </a:p>
          <a:p>
            <a:pPr algn="r"/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Хасанском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МР - 41,67%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159FDA-729A-4738-A46C-57A5478B5D69}"/>
              </a:ext>
            </a:extLst>
          </p:cNvPr>
          <p:cNvSpPr/>
          <p:nvPr/>
        </p:nvSpPr>
        <p:spPr>
          <a:xfrm>
            <a:off x="6087126" y="1068712"/>
            <a:ext cx="5612235" cy="5591167"/>
          </a:xfrm>
          <a:prstGeom prst="rect">
            <a:avLst/>
          </a:prstGeom>
          <a:noFill/>
          <a:ln w="57150">
            <a:solidFill>
              <a:srgbClr val="138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49" y="1068712"/>
            <a:ext cx="4889202" cy="5591167"/>
          </a:xfrm>
          <a:prstGeom prst="rect">
            <a:avLst/>
          </a:prstGeom>
          <a:ln w="57150">
            <a:solidFill>
              <a:srgbClr val="138189"/>
            </a:solidFill>
          </a:ln>
        </p:spPr>
      </p:pic>
    </p:spTree>
    <p:extLst>
      <p:ext uri="{BB962C8B-B14F-4D97-AF65-F5344CB8AC3E}">
        <p14:creationId xmlns:p14="http://schemas.microsoft.com/office/powerpoint/2010/main" val="3952746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E43728-5853-470C-8B67-44053C0F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598" y="148856"/>
            <a:ext cx="8531603" cy="3544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/>
              <a:t>Результаты ГИА-11 по АТЕ по </a:t>
            </a:r>
            <a:r>
              <a:rPr lang="ru-RU" sz="2200" b="1" dirty="0"/>
              <a:t>химии</a:t>
            </a:r>
            <a:endParaRPr lang="ru-RU" sz="2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563FDD-EFC9-4B93-AE38-0A132E8A84DD}"/>
              </a:ext>
            </a:extLst>
          </p:cNvPr>
          <p:cNvSpPr/>
          <p:nvPr/>
        </p:nvSpPr>
        <p:spPr>
          <a:xfrm>
            <a:off x="3506599" y="460820"/>
            <a:ext cx="853160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совершенствованию преподавания учебных предметов для всех обучающихся, а также по организации дифференцированного обучения школьников с разным уровнем предметной подготовки (по результатам САО ЕГЭ 2024)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https://pkiro.ru/education-quality/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sistema-monitoringa-kachestva-dopolnitelnogo-professionalnogo-obrazovaniya-pedagogicheskih-rabotnikov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223281" y="1127052"/>
          <a:ext cx="5805379" cy="5636131"/>
        </p:xfrm>
        <a:graphic>
          <a:graphicData uri="http://schemas.openxmlformats.org/drawingml/2006/table">
            <a:tbl>
              <a:tblPr firstRow="1" firstCol="1" bandRow="1"/>
              <a:tblGrid>
                <a:gridCol w="2018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4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7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07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75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07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75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15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201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порога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9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Анучинский муниципальный округ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61,17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7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3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Арсеньевский городской округ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18,2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6,06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58,45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3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Артёмовский городской округ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15,3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19,4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1,39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55,18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3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367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17,7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1,63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55,61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A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9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Большой Камень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27,8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58,83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3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ЗАТО Фокино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30,8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7,69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54,31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3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Городской округ Спасск-Дальний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57,25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3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Дальнегорский городской округ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34,8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4,35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45,7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4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9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Дальнереченский городской округ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5,88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29,4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5,88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65,71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C8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9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Дальнереченский муниципальный район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59,2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39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Кавалеровский муниципальный округ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47,22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39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Кировский муниципальный район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65,4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9C9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39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Красноармейский муниципальный округ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62,5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BD3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3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Лазовский муниципальный округ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3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Лесозаводский городской округ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17,2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65,21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C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39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Михайловский муниципальный район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48,17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539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Надеждинский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муниципальный район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27,8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49,78</a:t>
                      </a:r>
                    </a:p>
                  </a:txBody>
                  <a:tcPr marL="1952" marR="1952" marT="1952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6145618" y="1131163"/>
          <a:ext cx="5892583" cy="5632017"/>
        </p:xfrm>
        <a:graphic>
          <a:graphicData uri="http://schemas.openxmlformats.org/drawingml/2006/table">
            <a:tbl>
              <a:tblPr firstRow="1" firstCol="1" bandRow="1"/>
              <a:tblGrid>
                <a:gridCol w="2049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4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63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2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49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28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849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28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04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7561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Муниципальное образование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участников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&lt; порога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&gt;80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Находкинский городской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59,1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Октябрьский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9,09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67,73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C2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Ольгинский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E9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Партизанский городской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32,82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6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52,83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5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Пограничный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Пожарский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54,88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A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Спасский муниципальный район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38,56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3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Тернейский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68,67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9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53,37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Ханкайский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E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Хасанский муниципальный район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8,33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41,83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B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Хорольский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55,25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Черниговский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4,55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9,09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58,82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Чугуевский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54,29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8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Шкотовский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25,6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5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180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Яковлевский муниципальный округ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49,5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D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590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Приморский край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967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163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16,9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157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16,2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1,55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55,14</a:t>
                      </a:r>
                    </a:p>
                  </a:txBody>
                  <a:tcPr marL="1717" marR="1717" marT="1717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98781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31881-09F6-58EB-B1C7-D200F399E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/>
            </a:b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F76AB9E-7903-4EE5-81E9-CEED02E4B7AD}"/>
              </a:ext>
            </a:extLst>
          </p:cNvPr>
          <p:cNvSpPr/>
          <p:nvPr/>
        </p:nvSpPr>
        <p:spPr>
          <a:xfrm>
            <a:off x="3573710" y="306646"/>
            <a:ext cx="82379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dirty="0">
                <a:solidFill>
                  <a:srgbClr val="13818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Перечень ОО, продемонстрировавших наиболее низкие результаты ЕГЭ </a:t>
            </a:r>
            <a:r>
              <a:rPr lang="ru-RU" sz="2800" b="1" dirty="0">
                <a:solidFill>
                  <a:srgbClr val="13818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химии</a:t>
            </a:r>
            <a:endParaRPr lang="ru-RU" sz="2800" dirty="0">
              <a:solidFill>
                <a:srgbClr val="13818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4A9279A-5D21-42DF-8C71-6F84256EBFB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7533" y="1975097"/>
          <a:ext cx="11236934" cy="366429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80737">
                  <a:extLst>
                    <a:ext uri="{9D8B030D-6E8A-4147-A177-3AD203B41FA5}">
                      <a16:colId xmlns:a16="http://schemas.microsoft.com/office/drawing/2014/main" val="339489358"/>
                    </a:ext>
                  </a:extLst>
                </a:gridCol>
                <a:gridCol w="5356197">
                  <a:extLst>
                    <a:ext uri="{9D8B030D-6E8A-4147-A177-3AD203B41FA5}">
                      <a16:colId xmlns:a16="http://schemas.microsoft.com/office/drawing/2014/main" val="2521242361"/>
                    </a:ext>
                  </a:extLst>
                </a:gridCol>
              </a:tblGrid>
              <a:tr h="726347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участников ЕГЭ,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преодолевших порог, %</a:t>
                      </a:r>
                      <a:endParaRPr lang="ru-RU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46154"/>
                  </a:ext>
                </a:extLst>
              </a:tr>
              <a:tr h="219076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(ВПЛ-10) УОМП Администрации Уссурийского ГО</a:t>
                      </a: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75,00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530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(ВПЛ-05) УРМО Администрации г. Владивостока</a:t>
                      </a: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51,02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6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ЦО Вектор г. Владивосток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01273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52 г. Владивосток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33,33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252727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83 г. Владивосток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27,27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202379"/>
                  </a:ext>
                </a:extLst>
              </a:tr>
              <a:tr h="338038">
                <a:tc>
                  <a:txBody>
                    <a:bodyPr/>
                    <a:lstStyle/>
                    <a:p>
                      <a:pPr marL="6350" indent="-6350" algn="l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МБОУ СОШ № 3 ГО Большой Камень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27,27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4355" marR="2435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325173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52338A6-D200-476F-8691-22ED5625FFC9}"/>
              </a:ext>
            </a:extLst>
          </p:cNvPr>
          <p:cNvSpPr/>
          <p:nvPr/>
        </p:nvSpPr>
        <p:spPr>
          <a:xfrm>
            <a:off x="956983" y="5733034"/>
            <a:ext cx="10757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/>
              <a:t>Для выделения перечня ОО, продемонстрировавших наиболее низкие результаты ЕГЭ по учебным предметам выбирается от 5 до 15% от общего числа ОО,  в которых: </a:t>
            </a:r>
            <a:br>
              <a:rPr lang="ru-RU" sz="1200" i="1" dirty="0"/>
            </a:br>
            <a:r>
              <a:rPr lang="ru-RU" sz="1200" i="1" dirty="0"/>
              <a:t>– доля участников ЕГЭ, не достигших минимального балла, имеет максимальные значения по сравнению с другими ОО;</a:t>
            </a:r>
            <a:br>
              <a:rPr lang="ru-RU" sz="1200" i="1" dirty="0"/>
            </a:br>
            <a:r>
              <a:rPr lang="ru-RU" sz="1200" i="1" dirty="0"/>
              <a:t>– доля участников ЕГЭ, получивших от 61 до 100 баллов, имеет минимальные значения по сравнению с другими ОО.</a:t>
            </a:r>
            <a:br>
              <a:rPr lang="ru-RU" sz="1200" i="1" dirty="0"/>
            </a:br>
            <a:r>
              <a:rPr lang="ru-RU" sz="1200" i="1" dirty="0"/>
              <a:t>Сравнение результатов проводится при условии количества участников ЕГЭ от ОО по учебному предмету не менее 10.</a:t>
            </a:r>
            <a:br>
              <a:rPr lang="ru-RU" sz="1200" i="1" dirty="0"/>
            </a:b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8347402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340B8-0547-4FEA-822A-0C059A09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926" y="191387"/>
            <a:ext cx="7826220" cy="712381"/>
          </a:xfrm>
        </p:spPr>
        <p:txBody>
          <a:bodyPr>
            <a:normAutofit/>
          </a:bodyPr>
          <a:lstStyle/>
          <a:p>
            <a:pPr algn="ctr"/>
            <a:r>
              <a:rPr lang="ru-RU" sz="2000" dirty="0"/>
              <a:t>Динамика ОО с понижением доли выполнения заданий за три года, предмет</a:t>
            </a:r>
            <a:r>
              <a:rPr lang="en-US" sz="2000" dirty="0"/>
              <a:t> </a:t>
            </a:r>
            <a:r>
              <a:rPr lang="ru-RU" sz="2000" b="1" dirty="0"/>
              <a:t>Химия </a:t>
            </a:r>
            <a:r>
              <a:rPr lang="ru-RU" sz="2000" dirty="0"/>
              <a:t>ГИА-11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341460" y="1036947"/>
          <a:ext cx="4985452" cy="5656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5700269" y="1036947"/>
          <a:ext cx="6144401" cy="5656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054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19F2A-8D2E-4ECD-BC65-643563E4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680" y="87086"/>
            <a:ext cx="8656320" cy="128032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Низкие результаты по заданиям ГИА-11.</a:t>
            </a:r>
            <a:br>
              <a:rPr lang="ru-RU" b="1" dirty="0"/>
            </a:br>
            <a:r>
              <a:rPr lang="ru-RU" sz="2000" dirty="0"/>
              <a:t> </a:t>
            </a:r>
            <a:r>
              <a:rPr lang="ru-RU" dirty="0"/>
              <a:t>Химия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48587" y="1180214"/>
          <a:ext cx="10930269" cy="5469877"/>
        </p:xfrm>
        <a:graphic>
          <a:graphicData uri="http://schemas.openxmlformats.org/drawingml/2006/table">
            <a:tbl>
              <a:tblPr/>
              <a:tblGrid>
                <a:gridCol w="3838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8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30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2673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Химия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Номер заданий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0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АТЕ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ОО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7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МБОУ СОШ № 56 г. Владивосток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7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Партизанский городской округ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МБОУ СОШ № 24 г.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Партизанск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7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ФГБОУ ВО ВВГУ (Колледж сервиса и дизайна)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97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КГА ПОУ Колледж технологии и сервиса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97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Дальнереченский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городской округ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(ВПЛ-04) МКУ УО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Дальнереченского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ГО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97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Октябрьский муниципальный округ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(ВПЛ-21) МКУ УО Октябрьского МО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972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Шкотовский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муниципальный округ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МБОУ СОШ № 27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пгт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Смоляниново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Шкотовский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МО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2280" marR="2280" marT="228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320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488484" y="2820797"/>
            <a:ext cx="11215032" cy="20196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ГИА-9 </a:t>
            </a:r>
          </a:p>
          <a:p>
            <a:r>
              <a:rPr lang="ru-RU" sz="4000" dirty="0"/>
              <a:t>Основной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41988403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A6ADE4-5622-430D-926A-862A6A14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47" y="736554"/>
            <a:ext cx="11694253" cy="471461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Количество участников ГИА -9 по учебным предметам по категориям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6F9F6AF-10E2-4C30-AFE4-5909B35337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1571533"/>
              </p:ext>
            </p:extLst>
          </p:nvPr>
        </p:nvGraphicFramePr>
        <p:xfrm>
          <a:off x="1242968" y="1270000"/>
          <a:ext cx="9706063" cy="5588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79971">
                  <a:extLst>
                    <a:ext uri="{9D8B030D-6E8A-4147-A177-3AD203B41FA5}">
                      <a16:colId xmlns:a16="http://schemas.microsoft.com/office/drawing/2014/main" val="3381306572"/>
                    </a:ext>
                  </a:extLst>
                </a:gridCol>
                <a:gridCol w="821816">
                  <a:extLst>
                    <a:ext uri="{9D8B030D-6E8A-4147-A177-3AD203B41FA5}">
                      <a16:colId xmlns:a16="http://schemas.microsoft.com/office/drawing/2014/main" val="1847329986"/>
                    </a:ext>
                  </a:extLst>
                </a:gridCol>
                <a:gridCol w="1064033">
                  <a:extLst>
                    <a:ext uri="{9D8B030D-6E8A-4147-A177-3AD203B41FA5}">
                      <a16:colId xmlns:a16="http://schemas.microsoft.com/office/drawing/2014/main" val="2985957824"/>
                    </a:ext>
                  </a:extLst>
                </a:gridCol>
                <a:gridCol w="1020780">
                  <a:extLst>
                    <a:ext uri="{9D8B030D-6E8A-4147-A177-3AD203B41FA5}">
                      <a16:colId xmlns:a16="http://schemas.microsoft.com/office/drawing/2014/main" val="3936063548"/>
                    </a:ext>
                  </a:extLst>
                </a:gridCol>
                <a:gridCol w="743959">
                  <a:extLst>
                    <a:ext uri="{9D8B030D-6E8A-4147-A177-3AD203B41FA5}">
                      <a16:colId xmlns:a16="http://schemas.microsoft.com/office/drawing/2014/main" val="4144472470"/>
                    </a:ext>
                  </a:extLst>
                </a:gridCol>
                <a:gridCol w="1064033">
                  <a:extLst>
                    <a:ext uri="{9D8B030D-6E8A-4147-A177-3AD203B41FA5}">
                      <a16:colId xmlns:a16="http://schemas.microsoft.com/office/drawing/2014/main" val="3481589237"/>
                    </a:ext>
                  </a:extLst>
                </a:gridCol>
                <a:gridCol w="865068">
                  <a:extLst>
                    <a:ext uri="{9D8B030D-6E8A-4147-A177-3AD203B41FA5}">
                      <a16:colId xmlns:a16="http://schemas.microsoft.com/office/drawing/2014/main" val="3896816971"/>
                    </a:ext>
                  </a:extLst>
                </a:gridCol>
                <a:gridCol w="1169315">
                  <a:extLst>
                    <a:ext uri="{9D8B030D-6E8A-4147-A177-3AD203B41FA5}">
                      <a16:colId xmlns:a16="http://schemas.microsoft.com/office/drawing/2014/main" val="429194508"/>
                    </a:ext>
                  </a:extLst>
                </a:gridCol>
                <a:gridCol w="777088">
                  <a:extLst>
                    <a:ext uri="{9D8B030D-6E8A-4147-A177-3AD203B41FA5}">
                      <a16:colId xmlns:a16="http://schemas.microsoft.com/office/drawing/2014/main" val="1370150453"/>
                    </a:ext>
                  </a:extLst>
                </a:gridCol>
              </a:tblGrid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  <a:tabLst>
                          <a:tab pos="1276350" algn="r"/>
                        </a:tabLs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«2», чел.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«2», %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«3», чел.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«3», %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«4», чел.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«4», %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«5», чел.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«5», %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877787"/>
                  </a:ext>
                </a:extLst>
              </a:tr>
              <a:tr h="33780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915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7869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40,46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7114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36,58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3550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18,25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943291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851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4,38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8643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44,45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8867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45,60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1084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5,57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381333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879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45,03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876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44,88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7,89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328134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454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31,29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37,90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431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29,70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086515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3,21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2173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2211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43,55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10,44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057395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44,02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41,66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11,83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3899335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7,26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4141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43,18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35,35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1363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14,21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83912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0,94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20,45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677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35,22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834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43,39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837690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5,16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6265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62,65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3034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30,34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1,85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162867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1,84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30,61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42,86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24,69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023318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(КОГЭ)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4,21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3812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50,42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2653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35,09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777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10,28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140352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r>
                        <a:rPr lang="en-U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ГВЭ)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21,09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55,95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22,96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541687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r>
                        <a:rPr lang="en-U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ГВЭ)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34,64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43,00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22,35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923991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 </a:t>
                      </a:r>
                      <a:r>
                        <a:rPr lang="en-U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ГВЭ)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55,00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45,00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51399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 </a:t>
                      </a:r>
                      <a:r>
                        <a:rPr lang="en-U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ГВЭ)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808387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 </a:t>
                      </a:r>
                      <a:r>
                        <a:rPr lang="en-U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ГВЭ)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22,22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44,44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33,33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040226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 </a:t>
                      </a:r>
                      <a:r>
                        <a:rPr lang="en-US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ГВЭ)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42,86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42,86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14,29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733529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 </a:t>
                      </a: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ГВЭ)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54,55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36,36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9,09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757733"/>
                  </a:ext>
                </a:extLst>
              </a:tr>
              <a:tr h="233088"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 </a:t>
                      </a: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ГВЭ)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20,00</a:t>
                      </a:r>
                      <a:endParaRPr lang="ru-RU" sz="13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62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3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58" marR="57758" marT="0" marB="0" anchor="ctr">
                    <a:lnL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936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0511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FA4C46F-5D12-76B5-8BC8-F8B04389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725" y="51831"/>
            <a:ext cx="4672668" cy="597295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3200" dirty="0"/>
              <a:t>Выбор предметов ГИА-9</a:t>
            </a:r>
          </a:p>
        </p:txBody>
      </p:sp>
      <p:pic>
        <p:nvPicPr>
          <p:cNvPr id="6" name="Image 1" descr="Picture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215" y="806514"/>
            <a:ext cx="6781102" cy="2893031"/>
          </a:xfrm>
          <a:prstGeom prst="rect">
            <a:avLst/>
          </a:prstGeom>
          <a:ln w="38100">
            <a:solidFill>
              <a:srgbClr val="138189"/>
            </a:solidFill>
            <a:prstDash val="solid"/>
          </a:ln>
        </p:spPr>
      </p:pic>
      <p:pic>
        <p:nvPicPr>
          <p:cNvPr id="7" name="Image 2" descr="Picture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3787" y="3812607"/>
            <a:ext cx="6848214" cy="2960421"/>
          </a:xfrm>
          <a:prstGeom prst="rect">
            <a:avLst/>
          </a:prstGeom>
          <a:ln w="38100">
            <a:solidFill>
              <a:srgbClr val="138189"/>
            </a:solidFill>
            <a:prstDash val="solid"/>
          </a:ln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2B88587-4285-419B-8D7D-8255B6D5996E}"/>
              </a:ext>
            </a:extLst>
          </p:cNvPr>
          <p:cNvGrpSpPr/>
          <p:nvPr/>
        </p:nvGrpSpPr>
        <p:grpSpPr>
          <a:xfrm>
            <a:off x="7541703" y="1489837"/>
            <a:ext cx="4530055" cy="872455"/>
            <a:chOff x="7290033" y="1112333"/>
            <a:chExt cx="4530055" cy="87245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03DE95-ED77-439C-ADA5-FDA199A57B05}"/>
                </a:ext>
              </a:extLst>
            </p:cNvPr>
            <p:cNvSpPr txBox="1"/>
            <p:nvPr/>
          </p:nvSpPr>
          <p:spPr>
            <a:xfrm>
              <a:off x="7290033" y="1225396"/>
              <a:ext cx="45300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Популярность предметов по выбору выпускниками текущего года</a:t>
              </a: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075F5FA4-EEB8-4EED-BFD6-AFE8E56927DE}"/>
                </a:ext>
              </a:extLst>
            </p:cNvPr>
            <p:cNvSpPr/>
            <p:nvPr/>
          </p:nvSpPr>
          <p:spPr>
            <a:xfrm>
              <a:off x="7659149" y="1112333"/>
              <a:ext cx="3867324" cy="872455"/>
            </a:xfrm>
            <a:prstGeom prst="rect">
              <a:avLst/>
            </a:prstGeom>
            <a:noFill/>
            <a:ln w="38100">
              <a:solidFill>
                <a:srgbClr val="1381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4A56626-4A94-4911-A5E6-BD243A53572E}"/>
              </a:ext>
            </a:extLst>
          </p:cNvPr>
          <p:cNvCxnSpPr/>
          <p:nvPr/>
        </p:nvCxnSpPr>
        <p:spPr>
          <a:xfrm flipH="1">
            <a:off x="7118059" y="1917675"/>
            <a:ext cx="629174" cy="0"/>
          </a:xfrm>
          <a:prstGeom prst="straightConnector1">
            <a:avLst/>
          </a:prstGeom>
          <a:ln w="38100">
            <a:solidFill>
              <a:srgbClr val="1381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2DEC6D4-E7E1-4E7A-8C16-6E11A0A19F46}"/>
              </a:ext>
            </a:extLst>
          </p:cNvPr>
          <p:cNvGrpSpPr/>
          <p:nvPr/>
        </p:nvGrpSpPr>
        <p:grpSpPr>
          <a:xfrm>
            <a:off x="262177" y="3954328"/>
            <a:ext cx="4160940" cy="837342"/>
            <a:chOff x="838899" y="4303552"/>
            <a:chExt cx="4160940" cy="88923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678EA0-7BCB-47FA-A8F8-7B35F872C682}"/>
                </a:ext>
              </a:extLst>
            </p:cNvPr>
            <p:cNvSpPr txBox="1"/>
            <p:nvPr/>
          </p:nvSpPr>
          <p:spPr>
            <a:xfrm>
              <a:off x="838899" y="4404220"/>
              <a:ext cx="4160940" cy="68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Популярность предметов по выбору по группам ОО в 2024 году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43B4244-4856-4AA5-BFB7-FFE2DF82F9B4}"/>
                </a:ext>
              </a:extLst>
            </p:cNvPr>
            <p:cNvSpPr/>
            <p:nvPr/>
          </p:nvSpPr>
          <p:spPr>
            <a:xfrm>
              <a:off x="838899" y="4303552"/>
              <a:ext cx="4160940" cy="889233"/>
            </a:xfrm>
            <a:prstGeom prst="rect">
              <a:avLst/>
            </a:prstGeom>
            <a:noFill/>
            <a:ln w="38100">
              <a:solidFill>
                <a:srgbClr val="1381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5659A40D-9DD2-4A74-BA17-BD86B14D60C0}"/>
              </a:ext>
            </a:extLst>
          </p:cNvPr>
          <p:cNvCxnSpPr>
            <a:cxnSpLocks/>
          </p:cNvCxnSpPr>
          <p:nvPr/>
        </p:nvCxnSpPr>
        <p:spPr>
          <a:xfrm>
            <a:off x="4588778" y="4263163"/>
            <a:ext cx="662730" cy="0"/>
          </a:xfrm>
          <a:prstGeom prst="straightConnector1">
            <a:avLst/>
          </a:prstGeom>
          <a:ln w="38100">
            <a:solidFill>
              <a:srgbClr val="1381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B6C7BA-ACB5-48C7-8775-3A0F2FC34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34" y="4886464"/>
            <a:ext cx="3705225" cy="16192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26464F-826B-404B-BAB9-98253F5D5DE7}"/>
              </a:ext>
            </a:extLst>
          </p:cNvPr>
          <p:cNvSpPr txBox="1"/>
          <p:nvPr/>
        </p:nvSpPr>
        <p:spPr>
          <a:xfrm>
            <a:off x="9806730" y="7175"/>
            <a:ext cx="24160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официальным данным ФГБУ «ФЦТ» </a:t>
            </a:r>
          </a:p>
        </p:txBody>
      </p:sp>
    </p:spTree>
    <p:extLst>
      <p:ext uri="{BB962C8B-B14F-4D97-AF65-F5344CB8AC3E}">
        <p14:creationId xmlns:p14="http://schemas.microsoft.com/office/powerpoint/2010/main" val="3410229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488484" y="2820797"/>
            <a:ext cx="11215032" cy="20196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Русский язык</a:t>
            </a:r>
          </a:p>
        </p:txBody>
      </p:sp>
    </p:spTree>
    <p:extLst>
      <p:ext uri="{BB962C8B-B14F-4D97-AF65-F5344CB8AC3E}">
        <p14:creationId xmlns:p14="http://schemas.microsoft.com/office/powerpoint/2010/main" val="2532463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6E36A8B-A46F-43BC-9457-6B79CBEBB326}"/>
              </a:ext>
            </a:extLst>
          </p:cNvPr>
          <p:cNvSpPr/>
          <p:nvPr/>
        </p:nvSpPr>
        <p:spPr>
          <a:xfrm>
            <a:off x="0" y="6611779"/>
            <a:ext cx="23471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/>
              <a:t>По официальным данным ФГБУ «ФЦТ» </a:t>
            </a:r>
          </a:p>
        </p:txBody>
      </p:sp>
      <p:pic>
        <p:nvPicPr>
          <p:cNvPr id="9" name="Image 1" descr="Picture">
            <a:extLst>
              <a:ext uri="{FF2B5EF4-FFF2-40B4-BE49-F238E27FC236}">
                <a16:creationId xmlns:a16="http://schemas.microsoft.com/office/drawing/2014/main" id="{1B881B88-DFB6-4096-AE25-43E86AC0C8C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93764" y="1569021"/>
            <a:ext cx="4564653" cy="5288979"/>
          </a:xfrm>
          <a:prstGeom prst="rect">
            <a:avLst/>
          </a:prstGeom>
          <a:ln w="57150">
            <a:solidFill>
              <a:srgbClr val="138189"/>
            </a:solidFill>
            <a:prstDash val="solid"/>
          </a:ln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A34BBEC5-7440-4379-974E-2BA487CFBEEE}"/>
              </a:ext>
            </a:extLst>
          </p:cNvPr>
          <p:cNvSpPr txBox="1">
            <a:spLocks/>
          </p:cNvSpPr>
          <p:nvPr/>
        </p:nvSpPr>
        <p:spPr>
          <a:xfrm>
            <a:off x="2404675" y="826948"/>
            <a:ext cx="8978178" cy="666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13818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Численность участников ГИА-11 в 2024 году </a:t>
            </a: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549AE1EC-58B4-48C9-A249-2D0D4B3F260A}"/>
              </a:ext>
            </a:extLst>
          </p:cNvPr>
          <p:cNvGrpSpPr/>
          <p:nvPr/>
        </p:nvGrpSpPr>
        <p:grpSpPr>
          <a:xfrm>
            <a:off x="1190846" y="2042486"/>
            <a:ext cx="4792628" cy="3057279"/>
            <a:chOff x="2233149" y="4193913"/>
            <a:chExt cx="4738102" cy="2664087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914BF54-00FA-446B-9184-64F44235955D}"/>
                </a:ext>
              </a:extLst>
            </p:cNvPr>
            <p:cNvGrpSpPr/>
            <p:nvPr/>
          </p:nvGrpSpPr>
          <p:grpSpPr>
            <a:xfrm>
              <a:off x="2512782" y="4571418"/>
              <a:ext cx="4200525" cy="2150507"/>
              <a:chOff x="1816660" y="3244334"/>
              <a:chExt cx="4200525" cy="2150507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39B4D2B6-466A-4D72-ACE6-3535EDB45205}"/>
                  </a:ext>
                </a:extLst>
              </p:cNvPr>
              <p:cNvSpPr/>
              <p:nvPr/>
            </p:nvSpPr>
            <p:spPr>
              <a:xfrm>
                <a:off x="2249576" y="3244334"/>
                <a:ext cx="333469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Численность ВТГ по группам ОО</a:t>
                </a: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C489C8CF-A3F9-47A0-BAB1-A2CAF9A75B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6660" y="3613666"/>
                <a:ext cx="4200525" cy="178117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144CC9F3-686A-45E6-96F5-0DF618CC3B46}"/>
                </a:ext>
              </a:extLst>
            </p:cNvPr>
            <p:cNvSpPr/>
            <p:nvPr/>
          </p:nvSpPr>
          <p:spPr>
            <a:xfrm>
              <a:off x="2233149" y="4193913"/>
              <a:ext cx="4738102" cy="2664087"/>
            </a:xfrm>
            <a:prstGeom prst="rect">
              <a:avLst/>
            </a:prstGeom>
            <a:noFill/>
            <a:ln w="57150">
              <a:solidFill>
                <a:srgbClr val="1381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740055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C1D86-A1A2-D17C-BA4E-DD5BC269A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027" y="438446"/>
            <a:ext cx="7236903" cy="369333"/>
          </a:xfrm>
        </p:spPr>
        <p:txBody>
          <a:bodyPr>
            <a:noAutofit/>
          </a:bodyPr>
          <a:lstStyle/>
          <a:p>
            <a:r>
              <a:rPr lang="ru-RU" sz="2400" dirty="0"/>
              <a:t>Результаты ГИА-9 по АТЕ по </a:t>
            </a:r>
            <a:r>
              <a:rPr lang="ru-RU" sz="2400" b="1" dirty="0"/>
              <a:t>русскому языку</a:t>
            </a:r>
            <a:endParaRPr lang="ru-RU" sz="24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9A8EED7-7519-4FA8-AC2A-2984654E1D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7586087"/>
              </p:ext>
            </p:extLst>
          </p:nvPr>
        </p:nvGraphicFramePr>
        <p:xfrm>
          <a:off x="310394" y="928243"/>
          <a:ext cx="5427677" cy="5758154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452714">
                  <a:extLst>
                    <a:ext uri="{9D8B030D-6E8A-4147-A177-3AD203B41FA5}">
                      <a16:colId xmlns:a16="http://schemas.microsoft.com/office/drawing/2014/main" val="2230104913"/>
                    </a:ext>
                  </a:extLst>
                </a:gridCol>
                <a:gridCol w="527676">
                  <a:extLst>
                    <a:ext uri="{9D8B030D-6E8A-4147-A177-3AD203B41FA5}">
                      <a16:colId xmlns:a16="http://schemas.microsoft.com/office/drawing/2014/main" val="86426947"/>
                    </a:ext>
                  </a:extLst>
                </a:gridCol>
                <a:gridCol w="527676">
                  <a:extLst>
                    <a:ext uri="{9D8B030D-6E8A-4147-A177-3AD203B41FA5}">
                      <a16:colId xmlns:a16="http://schemas.microsoft.com/office/drawing/2014/main" val="1057250605"/>
                    </a:ext>
                  </a:extLst>
                </a:gridCol>
                <a:gridCol w="527676">
                  <a:extLst>
                    <a:ext uri="{9D8B030D-6E8A-4147-A177-3AD203B41FA5}">
                      <a16:colId xmlns:a16="http://schemas.microsoft.com/office/drawing/2014/main" val="2638107555"/>
                    </a:ext>
                  </a:extLst>
                </a:gridCol>
                <a:gridCol w="527676">
                  <a:extLst>
                    <a:ext uri="{9D8B030D-6E8A-4147-A177-3AD203B41FA5}">
                      <a16:colId xmlns:a16="http://schemas.microsoft.com/office/drawing/2014/main" val="3450552680"/>
                    </a:ext>
                  </a:extLst>
                </a:gridCol>
                <a:gridCol w="864259">
                  <a:extLst>
                    <a:ext uri="{9D8B030D-6E8A-4147-A177-3AD203B41FA5}">
                      <a16:colId xmlns:a16="http://schemas.microsoft.com/office/drawing/2014/main" val="1674006712"/>
                    </a:ext>
                  </a:extLst>
                </a:gridCol>
              </a:tblGrid>
              <a:tr h="16084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АТЕ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«2», %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«3», %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«4», %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«5», %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обуч., %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466385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Кавалеровский муниципальный район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10,24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48,43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35,83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5,51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41,34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906961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Дальнегорский</a:t>
                      </a: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13,25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43,37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24,82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18,55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43,37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118322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Михайловский муниципальный район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1,32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40,21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41,27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17,20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58,47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4513042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7,18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35,38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31,28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26,15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57,44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688393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Хасанский</a:t>
                      </a: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11,64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48,63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29,11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10,62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39,73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162049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Черниговский муниципальный район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13,86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43,67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33,13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9,34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42,47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7220847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Шкотовский</a:t>
                      </a: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0,48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52,66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35,27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11,59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46,86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990408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Пограничный муниципальный округ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7,43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41,71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34,86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16,00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50,86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685012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Находкинский городской округ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0,82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36,68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37,69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24,81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62,50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807426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Владивосток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6,42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39,14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36,36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18,08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54,44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060094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 городской округ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42,72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38,19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19,09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57,28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190052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Лесозаводский городской округ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1,79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46,52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35,98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15,71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51,69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736259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0,42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36,54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40,78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22,25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63,04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229673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округ Спасск-Дальний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4,05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44,56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39,45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11,94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51,39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56156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 муниципальный район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17,05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51,14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28,41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3,41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31,82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800257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Анучинский муниципальный округ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6,56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44,26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37,70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11,48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49,18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081662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округ ЗАТО Фокино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1,00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38,54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41,86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18,60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60,47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463343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Красноармейский муниципальный район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40,19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40,65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19,16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59,81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4017787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Тернейский муниципальный округ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3,45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46,90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38,62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11,03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49,66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772558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Хорольский муниципальный округ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0,67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41,28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39,26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18,79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58,05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698274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Чугуевский муниципальный округ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2,58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46,78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32,62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18,03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50,64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790326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Яковлевский муниципальный район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2,52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42,14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37,74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17,61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55,35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676962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Партизанский городской округ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20,93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38,03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29,38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11,67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41,05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751804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Артемовский городской округ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1,50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39,92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39,06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19,53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58,58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876716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Арсеньевский городской округ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4,19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42,71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36,68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16,42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53,10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129884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Лазовский муниципальный округ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4,04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45,45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36,36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14,14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50,51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944317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Надеждинский муниципальный район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8,96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40,30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34,97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15,78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50,75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430765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Спасский муниципальный район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2,16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48,71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36,64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12,50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49,14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2084613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Партизанский муниципальный район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0,98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43,28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36,07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19,67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55,74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44493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Ольгинский муниципальный район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2,56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33,33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42,31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21,79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64,10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83495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Октябрьский муниципальный округ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4,76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43,15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29,46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22,62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52,08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015253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округ Большой Камень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4,35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38,89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36,23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20,53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56,76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72481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Кировский муниципальный район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1,24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41,74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35,54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21,49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57,02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105059"/>
                  </a:ext>
                </a:extLst>
              </a:tr>
              <a:tr h="160841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4,58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46,48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32,04</a:t>
                      </a:r>
                      <a:endParaRPr lang="ru-RU" sz="950" kern="0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16,90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50" kern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48,94</a:t>
                      </a:r>
                      <a:endParaRPr lang="ru-RU" sz="950" kern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40" marR="34440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056057"/>
                  </a:ext>
                </a:extLst>
              </a:tr>
            </a:tbl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2F8CFD91-9734-43ED-A708-337EF1E3EBD8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530762548"/>
              </p:ext>
            </p:extLst>
          </p:nvPr>
        </p:nvGraphicFramePr>
        <p:xfrm>
          <a:off x="5995331" y="1618420"/>
          <a:ext cx="6042867" cy="5239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0CE124B-B134-48D8-A0A2-ED1B7CA97A40}"/>
              </a:ext>
            </a:extLst>
          </p:cNvPr>
          <p:cNvSpPr txBox="1"/>
          <p:nvPr/>
        </p:nvSpPr>
        <p:spPr>
          <a:xfrm>
            <a:off x="5995332" y="828379"/>
            <a:ext cx="6042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совершенствованию преподавания учебных предметов для всех обучающихся, а также по организации дифференцированного обучения школьников с разным уровнем предметной подготовки (по результатам САО ОГЭ 2024)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https://pkiro.ru/education-quality/sistema-monitoringa-kachestva-dopolnitelnogo-professionalnogo-obrazovaniya-pedagogicheskih-rabotnikov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2C9FDF5-87B4-4947-B56C-EE60D67AAB86}"/>
              </a:ext>
            </a:extLst>
          </p:cNvPr>
          <p:cNvSpPr/>
          <p:nvPr/>
        </p:nvSpPr>
        <p:spPr>
          <a:xfrm>
            <a:off x="4020758" y="0"/>
            <a:ext cx="7500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38189"/>
                </a:solidFill>
              </a:rPr>
              <a:t>Общие данные ГИА-9 по русскому языку.</a:t>
            </a:r>
          </a:p>
        </p:txBody>
      </p:sp>
    </p:spTree>
    <p:extLst>
      <p:ext uri="{BB962C8B-B14F-4D97-AF65-F5344CB8AC3E}">
        <p14:creationId xmlns:p14="http://schemas.microsoft.com/office/powerpoint/2010/main" val="6476057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1D805-828F-4C9D-B75A-85372E8EE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467" y="0"/>
            <a:ext cx="8581534" cy="59954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dirty="0"/>
              <a:t>Динамика ОО с понижением доли за три года.</a:t>
            </a:r>
            <a:br>
              <a:rPr lang="ru-RU" dirty="0"/>
            </a:br>
            <a:r>
              <a:rPr lang="ru-RU" dirty="0"/>
              <a:t> </a:t>
            </a:r>
            <a:r>
              <a:rPr lang="ru-RU" b="1" kern="400" dirty="0"/>
              <a:t>Русский язык </a:t>
            </a:r>
            <a:r>
              <a:rPr lang="ru-RU" kern="400" dirty="0"/>
              <a:t>ГИА-9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000000-0008-0000-01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4720009"/>
              </p:ext>
            </p:extLst>
          </p:nvPr>
        </p:nvGraphicFramePr>
        <p:xfrm>
          <a:off x="7843100" y="860666"/>
          <a:ext cx="4348900" cy="5864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8277771"/>
              </p:ext>
            </p:extLst>
          </p:nvPr>
        </p:nvGraphicFramePr>
        <p:xfrm>
          <a:off x="84842" y="860665"/>
          <a:ext cx="7371760" cy="5965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F056D2-658A-44EF-AEDD-8DB1002685D3}"/>
              </a:ext>
            </a:extLst>
          </p:cNvPr>
          <p:cNvSpPr/>
          <p:nvPr/>
        </p:nvSpPr>
        <p:spPr>
          <a:xfrm>
            <a:off x="7843100" y="865853"/>
            <a:ext cx="4348900" cy="5864415"/>
          </a:xfrm>
          <a:prstGeom prst="rect">
            <a:avLst/>
          </a:prstGeom>
          <a:noFill/>
          <a:ln w="38100">
            <a:solidFill>
              <a:srgbClr val="138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106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C8CBA-FE54-42CD-AA76-31AB1A96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664" y="0"/>
            <a:ext cx="8917576" cy="59436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Низкие результаты по заданиям ГИА-9 </a:t>
            </a:r>
            <a:r>
              <a:rPr lang="ru-RU" sz="2400" b="1" dirty="0"/>
              <a:t>(базовый уровень)</a:t>
            </a:r>
            <a:r>
              <a:rPr lang="ru-RU" dirty="0"/>
              <a:t>. Русский язык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80CE27F-87B1-485B-9CE0-EE4959556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341974"/>
              </p:ext>
            </p:extLst>
          </p:nvPr>
        </p:nvGraphicFramePr>
        <p:xfrm>
          <a:off x="777380" y="1000584"/>
          <a:ext cx="10637240" cy="5765618"/>
        </p:xfrm>
        <a:graphic>
          <a:graphicData uri="http://schemas.openxmlformats.org/drawingml/2006/table">
            <a:tbl>
              <a:tblPr/>
              <a:tblGrid>
                <a:gridCol w="3615655">
                  <a:extLst>
                    <a:ext uri="{9D8B030D-6E8A-4147-A177-3AD203B41FA5}">
                      <a16:colId xmlns:a16="http://schemas.microsoft.com/office/drawing/2014/main" val="3954950004"/>
                    </a:ext>
                  </a:extLst>
                </a:gridCol>
                <a:gridCol w="3624675">
                  <a:extLst>
                    <a:ext uri="{9D8B030D-6E8A-4147-A177-3AD203B41FA5}">
                      <a16:colId xmlns:a16="http://schemas.microsoft.com/office/drawing/2014/main" val="3733013736"/>
                    </a:ext>
                  </a:extLst>
                </a:gridCol>
                <a:gridCol w="669812">
                  <a:extLst>
                    <a:ext uri="{9D8B030D-6E8A-4147-A177-3AD203B41FA5}">
                      <a16:colId xmlns:a16="http://schemas.microsoft.com/office/drawing/2014/main" val="1142022016"/>
                    </a:ext>
                  </a:extLst>
                </a:gridCol>
                <a:gridCol w="653863">
                  <a:extLst>
                    <a:ext uri="{9D8B030D-6E8A-4147-A177-3AD203B41FA5}">
                      <a16:colId xmlns:a16="http://schemas.microsoft.com/office/drawing/2014/main" val="2309855753"/>
                    </a:ext>
                  </a:extLst>
                </a:gridCol>
                <a:gridCol w="606018">
                  <a:extLst>
                    <a:ext uri="{9D8B030D-6E8A-4147-A177-3AD203B41FA5}">
                      <a16:colId xmlns:a16="http://schemas.microsoft.com/office/drawing/2014/main" val="3485202159"/>
                    </a:ext>
                  </a:extLst>
                </a:gridCol>
                <a:gridCol w="430593">
                  <a:extLst>
                    <a:ext uri="{9D8B030D-6E8A-4147-A177-3AD203B41FA5}">
                      <a16:colId xmlns:a16="http://schemas.microsoft.com/office/drawing/2014/main" val="3349562927"/>
                    </a:ext>
                  </a:extLst>
                </a:gridCol>
                <a:gridCol w="446541">
                  <a:extLst>
                    <a:ext uri="{9D8B030D-6E8A-4147-A177-3AD203B41FA5}">
                      <a16:colId xmlns:a16="http://schemas.microsoft.com/office/drawing/2014/main" val="2060060069"/>
                    </a:ext>
                  </a:extLst>
                </a:gridCol>
                <a:gridCol w="590083">
                  <a:extLst>
                    <a:ext uri="{9D8B030D-6E8A-4147-A177-3AD203B41FA5}">
                      <a16:colId xmlns:a16="http://schemas.microsoft.com/office/drawing/2014/main" val="1555378603"/>
                    </a:ext>
                  </a:extLst>
                </a:gridCol>
              </a:tblGrid>
              <a:tr h="29360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задания</a:t>
                      </a:r>
                      <a:endParaRPr lang="ru-RU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709" marR="3709" marT="37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6255699"/>
                  </a:ext>
                </a:extLst>
              </a:tr>
              <a:tr h="3239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АТЕ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695417"/>
                  </a:ext>
                </a:extLst>
              </a:tr>
              <a:tr h="35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Лазовский муниципальный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Беневская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СОШ № 7</a:t>
                      </a:r>
                    </a:p>
                  </a:txBody>
                  <a:tcPr marL="9525" marR="9525" marT="9525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6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317309"/>
                  </a:ext>
                </a:extLst>
              </a:tr>
              <a:tr h="241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15 о. Русский</a:t>
                      </a:r>
                    </a:p>
                  </a:txBody>
                  <a:tcPr marL="9525" marR="9525" marT="9525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8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7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267295"/>
                  </a:ext>
                </a:extLst>
              </a:tr>
              <a:tr h="35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Октябрьский муниципальный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Синельниковская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СОШ</a:t>
                      </a:r>
                    </a:p>
                  </a:txBody>
                  <a:tcPr marL="9525" marR="9525" marT="9525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8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7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8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7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310092"/>
                  </a:ext>
                </a:extLst>
              </a:tr>
              <a:tr h="35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Ханкайский муниципальный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9 с. Комиссарово</a:t>
                      </a:r>
                    </a:p>
                  </a:txBody>
                  <a:tcPr marL="9525" marR="9525" marT="9525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5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986109"/>
                  </a:ext>
                </a:extLst>
              </a:tr>
              <a:tr h="4236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 муниципальный район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ООШ с.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Соловьевка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7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0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058491"/>
                  </a:ext>
                </a:extLst>
              </a:tr>
              <a:tr h="4236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 муниципальный район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с. Ариадное</a:t>
                      </a:r>
                    </a:p>
                  </a:txBody>
                  <a:tcPr marL="9525" marR="9525" marT="9525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6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6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40767"/>
                  </a:ext>
                </a:extLst>
              </a:tr>
              <a:tr h="35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№ 5</a:t>
                      </a:r>
                    </a:p>
                  </a:txBody>
                  <a:tcPr marL="9525" marR="9525" marT="9525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6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75140"/>
                  </a:ext>
                </a:extLst>
              </a:tr>
              <a:tr h="35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№ 6</a:t>
                      </a:r>
                    </a:p>
                  </a:txBody>
                  <a:tcPr marL="9525" marR="9525" marT="9525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5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5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5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938921"/>
                  </a:ext>
                </a:extLst>
              </a:tr>
              <a:tr h="35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О(С)ОШ № 2</a:t>
                      </a:r>
                    </a:p>
                  </a:txBody>
                  <a:tcPr marL="9525" marR="9525" marT="9525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5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2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2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C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B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947768"/>
                  </a:ext>
                </a:extLst>
              </a:tr>
              <a:tr h="4236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Красноармейский муниципальный район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СОШ № 13 с. Крутой Яр</a:t>
                      </a:r>
                    </a:p>
                  </a:txBody>
                  <a:tcPr marL="9525" marR="9525" marT="9525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7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5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7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C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597814"/>
                  </a:ext>
                </a:extLst>
              </a:tr>
              <a:tr h="35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Лесозаводский городской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с.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Ружино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7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7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578488"/>
                  </a:ext>
                </a:extLst>
              </a:tr>
              <a:tr h="3572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Черниговский муниципальный район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ООШ № 13 с. </a:t>
                      </a:r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Меркушевка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E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E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E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8E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3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602981"/>
                  </a:ext>
                </a:extLst>
              </a:tr>
              <a:tr h="2411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ООШ № 1</a:t>
                      </a:r>
                    </a:p>
                  </a:txBody>
                  <a:tcPr marL="9525" marR="9525" marT="9525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2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C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C6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2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2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7C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643518"/>
                  </a:ext>
                </a:extLst>
              </a:tr>
              <a:tr h="473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Полянский филиал МОБУ СОШ </a:t>
                      </a:r>
                    </a:p>
                    <a:p>
                      <a:pPr algn="l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Орехово</a:t>
                      </a:r>
                    </a:p>
                  </a:txBody>
                  <a:tcPr marL="9525" marR="9525" marT="9525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709" marR="3709" marT="3709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4729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8341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488484" y="2820797"/>
            <a:ext cx="11215032" cy="20196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Математика</a:t>
            </a:r>
          </a:p>
        </p:txBody>
      </p:sp>
    </p:spTree>
    <p:extLst>
      <p:ext uri="{BB962C8B-B14F-4D97-AF65-F5344CB8AC3E}">
        <p14:creationId xmlns:p14="http://schemas.microsoft.com/office/powerpoint/2010/main" val="4993412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7543F91-EC32-732F-7A5C-42E6D42F1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335" y="362685"/>
            <a:ext cx="7414190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Результаты ГИА-9 по АТЕ предмет </a:t>
            </a:r>
            <a:r>
              <a:rPr lang="ru-RU" sz="2400" b="1" dirty="0"/>
              <a:t>Математика</a:t>
            </a:r>
            <a:endParaRPr lang="ru-RU" sz="2400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2F4B4DF-316B-467A-9B5D-A87E7724F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92409"/>
              </p:ext>
            </p:extLst>
          </p:nvPr>
        </p:nvGraphicFramePr>
        <p:xfrm>
          <a:off x="145629" y="732017"/>
          <a:ext cx="5961776" cy="606552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566761">
                  <a:extLst>
                    <a:ext uri="{9D8B030D-6E8A-4147-A177-3AD203B41FA5}">
                      <a16:colId xmlns:a16="http://schemas.microsoft.com/office/drawing/2014/main" val="278101740"/>
                    </a:ext>
                  </a:extLst>
                </a:gridCol>
                <a:gridCol w="622713">
                  <a:extLst>
                    <a:ext uri="{9D8B030D-6E8A-4147-A177-3AD203B41FA5}">
                      <a16:colId xmlns:a16="http://schemas.microsoft.com/office/drawing/2014/main" val="1741851635"/>
                    </a:ext>
                  </a:extLst>
                </a:gridCol>
                <a:gridCol w="564693">
                  <a:extLst>
                    <a:ext uri="{9D8B030D-6E8A-4147-A177-3AD203B41FA5}">
                      <a16:colId xmlns:a16="http://schemas.microsoft.com/office/drawing/2014/main" val="3567324347"/>
                    </a:ext>
                  </a:extLst>
                </a:gridCol>
                <a:gridCol w="564693">
                  <a:extLst>
                    <a:ext uri="{9D8B030D-6E8A-4147-A177-3AD203B41FA5}">
                      <a16:colId xmlns:a16="http://schemas.microsoft.com/office/drawing/2014/main" val="2708860102"/>
                    </a:ext>
                  </a:extLst>
                </a:gridCol>
                <a:gridCol w="649285">
                  <a:extLst>
                    <a:ext uri="{9D8B030D-6E8A-4147-A177-3AD203B41FA5}">
                      <a16:colId xmlns:a16="http://schemas.microsoft.com/office/drawing/2014/main" val="3451935610"/>
                    </a:ext>
                  </a:extLst>
                </a:gridCol>
                <a:gridCol w="993631">
                  <a:extLst>
                    <a:ext uri="{9D8B030D-6E8A-4147-A177-3AD203B41FA5}">
                      <a16:colId xmlns:a16="http://schemas.microsoft.com/office/drawing/2014/main" val="825326026"/>
                    </a:ext>
                  </a:extLst>
                </a:gridCol>
              </a:tblGrid>
              <a:tr h="30623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АТЕ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«2», 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«3», 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«4», 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«5», 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ctr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%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635117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Кавалеровский муниципальный район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66,54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26,77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1,97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28,74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155693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Дальнегорский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18,31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31,08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46,75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50,60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395270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Михайловский муниципальный район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50,79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46,83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48,94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802947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5,13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33,33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50,26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61,54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021325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Хасанский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57,88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35,27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37,67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811839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Черниговский муниципальный район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47,89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34,94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39,16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061341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Шкотовский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71,50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24,64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28,50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393547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Пограничный муниципальный округ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53,14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57,14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813894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Находкинский городской округ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41,99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52,80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57,64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660149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Владивосток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33,98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49,77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58,98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109200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 городской округ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55,48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59,68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097126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Лесозаводский городской округ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44,14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4,77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48,91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108845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52,33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41,73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47,57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356796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округ Спасск-Дальний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67,38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26,65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2,35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29,00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539434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15,73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31,46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33,71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681010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Анучинский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73,77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18,85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22,95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471662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округ ЗАТО Фокино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51,50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45,85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47,84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039925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Красноармейский муниципальный район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49,53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44,86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50,47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739038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Тернейский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58,62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34,48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691942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Хорольский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62,08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35,57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37,58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084152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Чугуевский муниципальный округ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39,48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53,22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58,37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4723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Яковлевский муниципальный район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0,63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45,91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52,20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53,46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139166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Партизанский городской округ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22,00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39,31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40,73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816251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Артемовский городской округ</a:t>
                      </a:r>
                      <a:endParaRPr lang="ru-RU" sz="105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47,88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48,04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51,73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524898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Арсеньевский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45,39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47,74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2,85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50,59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162387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Лазовский муниципальный округ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3,03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58,59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37,37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38,38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120498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Надеждинский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47,55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43,50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2,77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46,27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489759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Спасский муниципальный район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65,09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33,62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34,48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225189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Партизанский муниципальный район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47,54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49,18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2,62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51,80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608603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Ольгинский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57,69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37,18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38,46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204746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Октябрьский муниципальный округ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3,27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54,76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38,39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41,96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180656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округ Большой Камень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41,06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50,72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57,25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976420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Кировский муниципальный район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45,45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46,28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53,31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513100"/>
                  </a:ext>
                </a:extLst>
              </a:tr>
              <a:tr h="14035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  <a:endParaRPr lang="ru-RU" sz="105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3,17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44,01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48,94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52,82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4" marR="8454" marT="0" marB="0" anchor="b">
                    <a:lnL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89748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D3528C0-B436-492B-BF35-BF0A6C240E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5520575"/>
              </p:ext>
            </p:extLst>
          </p:nvPr>
        </p:nvGraphicFramePr>
        <p:xfrm>
          <a:off x="6384897" y="1590260"/>
          <a:ext cx="5672879" cy="5267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D42AA27-0E3C-49C7-AEED-0F0B68D526A5}"/>
              </a:ext>
            </a:extLst>
          </p:cNvPr>
          <p:cNvSpPr txBox="1"/>
          <p:nvPr/>
        </p:nvSpPr>
        <p:spPr>
          <a:xfrm>
            <a:off x="6199902" y="836207"/>
            <a:ext cx="6042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совершенствованию преподавания учебных предметов для всех обучающихся, а также по организации дифференцированного обучения школьников с разным уровнем предметной подготовки (по результатам САО ОГЭ 2024)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https://pkiro.ru/education-quality/sistema-monitoringa-kachestva-dopolnitelnogo-professionalnogo-obrazovaniya-pedagogicheskih-rabotnikov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48C407-5138-43E4-828A-465F7CD111A7}"/>
              </a:ext>
            </a:extLst>
          </p:cNvPr>
          <p:cNvSpPr/>
          <p:nvPr/>
        </p:nvSpPr>
        <p:spPr>
          <a:xfrm>
            <a:off x="4474507" y="-65120"/>
            <a:ext cx="6041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138189"/>
                </a:solidFill>
              </a:rPr>
              <a:t>Общие данные ГИА-9 по Математике</a:t>
            </a:r>
          </a:p>
        </p:txBody>
      </p:sp>
    </p:spTree>
    <p:extLst>
      <p:ext uri="{BB962C8B-B14F-4D97-AF65-F5344CB8AC3E}">
        <p14:creationId xmlns:p14="http://schemas.microsoft.com/office/powerpoint/2010/main" val="16581894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FCDA8-918D-416E-8B2F-F373310D1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06" y="1"/>
            <a:ext cx="7799738" cy="820132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Динамика ОО с понижением доли за три года.  </a:t>
            </a:r>
            <a:r>
              <a:rPr lang="ru-RU" sz="2400" b="1" kern="400" dirty="0"/>
              <a:t>Математика</a:t>
            </a:r>
            <a:endParaRPr lang="ru-RU" sz="2400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0000000-0008-0000-02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3215924"/>
              </p:ext>
            </p:extLst>
          </p:nvPr>
        </p:nvGraphicFramePr>
        <p:xfrm>
          <a:off x="245785" y="892307"/>
          <a:ext cx="11650842" cy="2608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6765E385-17C5-4BE6-8B94-0343DABEF5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8258887"/>
              </p:ext>
            </p:extLst>
          </p:nvPr>
        </p:nvGraphicFramePr>
        <p:xfrm>
          <a:off x="103695" y="3573348"/>
          <a:ext cx="11901341" cy="3053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0914A1-F14A-4F34-859B-E1063DB7DF5F}"/>
              </a:ext>
            </a:extLst>
          </p:cNvPr>
          <p:cNvSpPr/>
          <p:nvPr/>
        </p:nvSpPr>
        <p:spPr>
          <a:xfrm>
            <a:off x="103695" y="820133"/>
            <a:ext cx="11924907" cy="2608867"/>
          </a:xfrm>
          <a:prstGeom prst="rect">
            <a:avLst/>
          </a:prstGeom>
          <a:noFill/>
          <a:ln w="38100">
            <a:solidFill>
              <a:srgbClr val="138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16DA381-C87C-4A67-B617-91D24D2F026A}"/>
              </a:ext>
            </a:extLst>
          </p:cNvPr>
          <p:cNvSpPr/>
          <p:nvPr/>
        </p:nvSpPr>
        <p:spPr>
          <a:xfrm>
            <a:off x="103695" y="3573348"/>
            <a:ext cx="11924907" cy="3053695"/>
          </a:xfrm>
          <a:prstGeom prst="rect">
            <a:avLst/>
          </a:prstGeom>
          <a:noFill/>
          <a:ln w="38100">
            <a:solidFill>
              <a:srgbClr val="138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2720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C8CBA-FE54-42CD-AA76-31AB1A96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378" y="402672"/>
            <a:ext cx="8363824" cy="1023456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Низкие результаты по заданиям ГИА-9 </a:t>
            </a:r>
            <a:r>
              <a:rPr lang="ru-RU" sz="1800" dirty="0"/>
              <a:t>(базовый уровень)</a:t>
            </a:r>
            <a:r>
              <a:rPr lang="ru-RU" dirty="0"/>
              <a:t>.  Математика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2B29218-6426-4D3C-829D-CB2740174D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123182"/>
              </p:ext>
            </p:extLst>
          </p:nvPr>
        </p:nvGraphicFramePr>
        <p:xfrm>
          <a:off x="838899" y="1546916"/>
          <a:ext cx="10124376" cy="4837103"/>
        </p:xfrm>
        <a:graphic>
          <a:graphicData uri="http://schemas.openxmlformats.org/drawingml/2006/table">
            <a:tbl>
              <a:tblPr/>
              <a:tblGrid>
                <a:gridCol w="4177931">
                  <a:extLst>
                    <a:ext uri="{9D8B030D-6E8A-4147-A177-3AD203B41FA5}">
                      <a16:colId xmlns:a16="http://schemas.microsoft.com/office/drawing/2014/main" val="23318320"/>
                    </a:ext>
                  </a:extLst>
                </a:gridCol>
                <a:gridCol w="4055984">
                  <a:extLst>
                    <a:ext uri="{9D8B030D-6E8A-4147-A177-3AD203B41FA5}">
                      <a16:colId xmlns:a16="http://schemas.microsoft.com/office/drawing/2014/main" val="1833631273"/>
                    </a:ext>
                  </a:extLst>
                </a:gridCol>
                <a:gridCol w="485527">
                  <a:extLst>
                    <a:ext uri="{9D8B030D-6E8A-4147-A177-3AD203B41FA5}">
                      <a16:colId xmlns:a16="http://schemas.microsoft.com/office/drawing/2014/main" val="3849801086"/>
                    </a:ext>
                  </a:extLst>
                </a:gridCol>
                <a:gridCol w="588831">
                  <a:extLst>
                    <a:ext uri="{9D8B030D-6E8A-4147-A177-3AD203B41FA5}">
                      <a16:colId xmlns:a16="http://schemas.microsoft.com/office/drawing/2014/main" val="1249250045"/>
                    </a:ext>
                  </a:extLst>
                </a:gridCol>
                <a:gridCol w="413215">
                  <a:extLst>
                    <a:ext uri="{9D8B030D-6E8A-4147-A177-3AD203B41FA5}">
                      <a16:colId xmlns:a16="http://schemas.microsoft.com/office/drawing/2014/main" val="279694983"/>
                    </a:ext>
                  </a:extLst>
                </a:gridCol>
                <a:gridCol w="402888">
                  <a:extLst>
                    <a:ext uri="{9D8B030D-6E8A-4147-A177-3AD203B41FA5}">
                      <a16:colId xmlns:a16="http://schemas.microsoft.com/office/drawing/2014/main" val="437763979"/>
                    </a:ext>
                  </a:extLst>
                </a:gridCol>
              </a:tblGrid>
              <a:tr h="52771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задания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16552"/>
                  </a:ext>
                </a:extLst>
              </a:tr>
              <a:tr h="8407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АТЕ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286398"/>
                  </a:ext>
                </a:extLst>
              </a:tr>
              <a:tr h="11562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с. Алексей-Никольское Уссурийский ГО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594298"/>
                  </a:ext>
                </a:extLst>
              </a:tr>
              <a:tr h="11562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Лесозаводский городской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с.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Ружино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Лесозаводский ГО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5310920"/>
                  </a:ext>
                </a:extLst>
              </a:tr>
              <a:tr h="11562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Полянский филиал МОБУ СОШ с. Орехово </a:t>
                      </a:r>
                      <a:r>
                        <a:rPr lang="ru-RU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</a:t>
                      </a: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МР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901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41770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488484" y="2820797"/>
            <a:ext cx="11215032" cy="20196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Физика </a:t>
            </a:r>
          </a:p>
        </p:txBody>
      </p:sp>
    </p:spTree>
    <p:extLst>
      <p:ext uri="{BB962C8B-B14F-4D97-AF65-F5344CB8AC3E}">
        <p14:creationId xmlns:p14="http://schemas.microsoft.com/office/powerpoint/2010/main" val="2182540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7543F91-EC32-732F-7A5C-42E6D42F1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335" y="362685"/>
            <a:ext cx="7414190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Результаты ГИА-9 по АТЕ по </a:t>
            </a:r>
            <a:r>
              <a:rPr lang="ru-RU" sz="2400" b="1" dirty="0"/>
              <a:t>физике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42AA27-0E3C-49C7-AEED-0F0B68D526A5}"/>
              </a:ext>
            </a:extLst>
          </p:cNvPr>
          <p:cNvSpPr txBox="1"/>
          <p:nvPr/>
        </p:nvSpPr>
        <p:spPr>
          <a:xfrm>
            <a:off x="5730119" y="732017"/>
            <a:ext cx="6042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совершенствованию преподавания учебных предметов для всех обучающихся, а также по организации дифференцированного обучения школьников с разным уровнем предметной подготовки (по результатам САО ОГЭ 2024)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https://pkiro.ru/education-quality/sistema-monitoringa-kachestva-dopolnitelnogo-professionalnogo-obrazovaniya-pedagogicheskih-rabotnikov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48C407-5138-43E4-828A-465F7CD111A7}"/>
              </a:ext>
            </a:extLst>
          </p:cNvPr>
          <p:cNvSpPr/>
          <p:nvPr/>
        </p:nvSpPr>
        <p:spPr>
          <a:xfrm>
            <a:off x="4816270" y="-65120"/>
            <a:ext cx="5358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138189"/>
                </a:solidFill>
              </a:rPr>
              <a:t>Общие данные ГИА-9 по Физике.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8E061B1-B69F-4BB5-9249-DA4F6CAD1E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1083582"/>
              </p:ext>
            </p:extLst>
          </p:nvPr>
        </p:nvGraphicFramePr>
        <p:xfrm>
          <a:off x="5645791" y="1628938"/>
          <a:ext cx="6378428" cy="5229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CE83A01-787F-4F23-AD5B-CC7B74B69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562135"/>
              </p:ext>
            </p:extLst>
          </p:nvPr>
        </p:nvGraphicFramePr>
        <p:xfrm>
          <a:off x="167781" y="732017"/>
          <a:ext cx="5237527" cy="6035040"/>
        </p:xfrm>
        <a:graphic>
          <a:graphicData uri="http://schemas.openxmlformats.org/drawingml/2006/table">
            <a:tbl>
              <a:tblPr firstRow="1" firstCol="1" bandRow="1"/>
              <a:tblGrid>
                <a:gridCol w="2625753">
                  <a:extLst>
                    <a:ext uri="{9D8B030D-6E8A-4147-A177-3AD203B41FA5}">
                      <a16:colId xmlns:a16="http://schemas.microsoft.com/office/drawing/2014/main" val="1824305180"/>
                    </a:ext>
                  </a:extLst>
                </a:gridCol>
                <a:gridCol w="461395">
                  <a:extLst>
                    <a:ext uri="{9D8B030D-6E8A-4147-A177-3AD203B41FA5}">
                      <a16:colId xmlns:a16="http://schemas.microsoft.com/office/drawing/2014/main" val="233302249"/>
                    </a:ext>
                  </a:extLst>
                </a:gridCol>
                <a:gridCol w="511728">
                  <a:extLst>
                    <a:ext uri="{9D8B030D-6E8A-4147-A177-3AD203B41FA5}">
                      <a16:colId xmlns:a16="http://schemas.microsoft.com/office/drawing/2014/main" val="3728685012"/>
                    </a:ext>
                  </a:extLst>
                </a:gridCol>
                <a:gridCol w="511729">
                  <a:extLst>
                    <a:ext uri="{9D8B030D-6E8A-4147-A177-3AD203B41FA5}">
                      <a16:colId xmlns:a16="http://schemas.microsoft.com/office/drawing/2014/main" val="4171812502"/>
                    </a:ext>
                  </a:extLst>
                </a:gridCol>
                <a:gridCol w="444616">
                  <a:extLst>
                    <a:ext uri="{9D8B030D-6E8A-4147-A177-3AD203B41FA5}">
                      <a16:colId xmlns:a16="http://schemas.microsoft.com/office/drawing/2014/main" val="902129638"/>
                    </a:ext>
                  </a:extLst>
                </a:gridCol>
                <a:gridCol w="682306">
                  <a:extLst>
                    <a:ext uri="{9D8B030D-6E8A-4147-A177-3AD203B41FA5}">
                      <a16:colId xmlns:a16="http://schemas.microsoft.com/office/drawing/2014/main" val="1390753655"/>
                    </a:ext>
                  </a:extLst>
                </a:gridCol>
              </a:tblGrid>
              <a:tr h="24980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АТЕ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«2»,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«3»,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«4»,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«5»,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3866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Кавалеровский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64,29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28,57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7,14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35,71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461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Дальнегорский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2,56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56,41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35,90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5,13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41,03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5375819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Михайловский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76,92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15,38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7,69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23,08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05289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11,11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88,89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88,89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7381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Хасанский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40,91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59,09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59,09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82740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Черниговский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9,52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66,67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23,81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23,81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5299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Шкотовский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53,57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46,43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46,43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403152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Пограничный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77,78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22,22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22,22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383699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Находкинский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47,92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49,31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2,78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52,08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75423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 Владивосток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3,25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35,75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47,56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13,44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36178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Дальнереченский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59,26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37,04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40,74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18597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Лесозаводский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41,38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51,72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6,90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58,62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51595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44,39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48,60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7,01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55,61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63094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округ Спасск-Дальний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67,31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32,69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32,69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64783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Дальнереченский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578873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Анучинский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81122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округ ЗАТО Фокино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42,19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51,56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6,25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57,81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24028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Красноармейский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99926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Тернейский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17035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Хорольский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66,67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33,33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33,33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66780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Чугуевский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87432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Яковлевский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68,42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31,58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31,58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93879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Партизанский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26,09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34,78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36,96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2,17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39,13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10267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Артемовский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46,25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46,88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6,88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53,75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0103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Арсеньевский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3,33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66,67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35445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Лазовский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91109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Надеждинский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4,08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55,10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34,69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6,12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40,82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948914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Спасский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75,00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59662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Партизанский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58,33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41,67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41,67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54224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Ольгинский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10033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32,35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61,76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5,88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67,65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97165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округ Большой Камень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55346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Кировский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46391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2,22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57,78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33,33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6,67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40,00</a:t>
                      </a: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850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6605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8A9F7-C2C4-463A-926C-82A87FCF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0"/>
            <a:ext cx="8666375" cy="641023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Динамика ОО с понижением доли за три года.</a:t>
            </a:r>
            <a:br>
              <a:rPr lang="ru-RU" sz="2400" dirty="0"/>
            </a:br>
            <a:r>
              <a:rPr lang="ru-RU" sz="2400" dirty="0"/>
              <a:t> </a:t>
            </a:r>
            <a:r>
              <a:rPr lang="ru-RU" sz="2400" b="1" kern="400" dirty="0"/>
              <a:t>Физика ГИА-9</a:t>
            </a:r>
            <a:endParaRPr lang="ru-RU" sz="24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0000000-0008-0000-0300-00000D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2786044"/>
              </p:ext>
            </p:extLst>
          </p:nvPr>
        </p:nvGraphicFramePr>
        <p:xfrm>
          <a:off x="5627803" y="744718"/>
          <a:ext cx="6457362" cy="5995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0000000-0008-0000-0300-00000D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4583063"/>
              </p:ext>
            </p:extLst>
          </p:nvPr>
        </p:nvGraphicFramePr>
        <p:xfrm>
          <a:off x="106836" y="750373"/>
          <a:ext cx="5426698" cy="598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BD568B-E544-4A0C-B8BD-13F33141F33F}"/>
              </a:ext>
            </a:extLst>
          </p:cNvPr>
          <p:cNvSpPr/>
          <p:nvPr/>
        </p:nvSpPr>
        <p:spPr>
          <a:xfrm>
            <a:off x="106836" y="750373"/>
            <a:ext cx="5426698" cy="5989792"/>
          </a:xfrm>
          <a:prstGeom prst="rect">
            <a:avLst/>
          </a:prstGeom>
          <a:noFill/>
          <a:ln w="38100">
            <a:solidFill>
              <a:srgbClr val="138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305FB46-877F-4E5D-B7B4-9206C2221836}"/>
              </a:ext>
            </a:extLst>
          </p:cNvPr>
          <p:cNvSpPr/>
          <p:nvPr/>
        </p:nvSpPr>
        <p:spPr>
          <a:xfrm>
            <a:off x="5627802" y="750373"/>
            <a:ext cx="6457362" cy="5989792"/>
          </a:xfrm>
          <a:prstGeom prst="rect">
            <a:avLst/>
          </a:prstGeom>
          <a:noFill/>
          <a:ln w="38100">
            <a:solidFill>
              <a:srgbClr val="1381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036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FA4C46F-5D12-76B5-8BC8-F8B04389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022" y="-24039"/>
            <a:ext cx="7884586" cy="553661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Численность участников в форме ГИА-11, имеющих действующие результаты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07597F2E-2984-4B74-9F4D-D0F80831FE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9882443"/>
              </p:ext>
            </p:extLst>
          </p:nvPr>
        </p:nvGraphicFramePr>
        <p:xfrm>
          <a:off x="176169" y="1260262"/>
          <a:ext cx="3402687" cy="34459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6638">
                  <a:extLst>
                    <a:ext uri="{9D8B030D-6E8A-4147-A177-3AD203B41FA5}">
                      <a16:colId xmlns:a16="http://schemas.microsoft.com/office/drawing/2014/main" val="1581802828"/>
                    </a:ext>
                  </a:extLst>
                </a:gridCol>
                <a:gridCol w="722678">
                  <a:extLst>
                    <a:ext uri="{9D8B030D-6E8A-4147-A177-3AD203B41FA5}">
                      <a16:colId xmlns:a16="http://schemas.microsoft.com/office/drawing/2014/main" val="1974501253"/>
                    </a:ext>
                  </a:extLst>
                </a:gridCol>
                <a:gridCol w="663163">
                  <a:extLst>
                    <a:ext uri="{9D8B030D-6E8A-4147-A177-3AD203B41FA5}">
                      <a16:colId xmlns:a16="http://schemas.microsoft.com/office/drawing/2014/main" val="260945979"/>
                    </a:ext>
                  </a:extLst>
                </a:gridCol>
                <a:gridCol w="850208">
                  <a:extLst>
                    <a:ext uri="{9D8B030D-6E8A-4147-A177-3AD203B41FA5}">
                      <a16:colId xmlns:a16="http://schemas.microsoft.com/office/drawing/2014/main" val="1115048680"/>
                    </a:ext>
                  </a:extLst>
                </a:gridCol>
              </a:tblGrid>
              <a:tr h="2046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предмета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506209"/>
                  </a:ext>
                </a:extLst>
              </a:tr>
              <a:tr h="5919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участников, чел.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ВТГ, чел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ВТГ, 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4800377"/>
                  </a:ext>
                </a:extLst>
              </a:tr>
              <a:tr h="204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субъекту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8389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221969"/>
                  </a:ext>
                </a:extLst>
              </a:tr>
              <a:tr h="204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8634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8345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287672"/>
                  </a:ext>
                </a:extLst>
              </a:tr>
              <a:tr h="3982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профильная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3548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3333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872102"/>
                  </a:ext>
                </a:extLst>
              </a:tr>
              <a:tr h="204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691381"/>
                  </a:ext>
                </a:extLst>
              </a:tr>
              <a:tr h="204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8878215"/>
                  </a:ext>
                </a:extLst>
              </a:tr>
              <a:tr h="204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038172"/>
                  </a:ext>
                </a:extLst>
              </a:tr>
              <a:tr h="204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4000403"/>
                  </a:ext>
                </a:extLst>
              </a:tr>
              <a:tr h="204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3516848"/>
                  </a:ext>
                </a:extLst>
              </a:tr>
              <a:tr h="204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0279405"/>
                  </a:ext>
                </a:extLst>
              </a:tr>
              <a:tr h="204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3449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578236"/>
                  </a:ext>
                </a:extLst>
              </a:tr>
              <a:tr h="204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2982803"/>
                  </a:ext>
                </a:extLst>
              </a:tr>
              <a:tr h="2046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342695"/>
                  </a:ext>
                </a:extLst>
              </a:tr>
            </a:tbl>
          </a:graphicData>
        </a:graphic>
      </p:graphicFrame>
      <p:pic>
        <p:nvPicPr>
          <p:cNvPr id="6" name="Image 1" descr="Picture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PicPr/>
          <p:nvPr/>
        </p:nvPicPr>
        <p:blipFill rotWithShape="1">
          <a:blip r:embed="rId2" cstate="print"/>
          <a:srcRect r="5271"/>
          <a:stretch/>
        </p:blipFill>
        <p:spPr>
          <a:xfrm>
            <a:off x="6409189" y="767597"/>
            <a:ext cx="5721292" cy="2999060"/>
          </a:xfrm>
          <a:prstGeom prst="rect">
            <a:avLst/>
          </a:prstGeom>
          <a:ln w="28575">
            <a:solidFill>
              <a:srgbClr val="138189"/>
            </a:solidFill>
            <a:prstDash val="solid"/>
          </a:ln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64F682F-BD27-436C-A992-68207A55FC26}"/>
              </a:ext>
            </a:extLst>
          </p:cNvPr>
          <p:cNvGrpSpPr/>
          <p:nvPr/>
        </p:nvGrpSpPr>
        <p:grpSpPr>
          <a:xfrm>
            <a:off x="3811640" y="1505726"/>
            <a:ext cx="2184962" cy="1396861"/>
            <a:chOff x="3592165" y="1955624"/>
            <a:chExt cx="2506629" cy="109260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5397CC-50CA-433F-ABC7-D7713C624925}"/>
                </a:ext>
              </a:extLst>
            </p:cNvPr>
            <p:cNvSpPr txBox="1"/>
            <p:nvPr/>
          </p:nvSpPr>
          <p:spPr>
            <a:xfrm>
              <a:off x="3740327" y="1955624"/>
              <a:ext cx="2358467" cy="1011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Диаграммы сформированы на основании данных             о выборе предметов ВТГ по годам в процентах от общего количества ВТГ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ACAE77D-7F77-4096-93A8-A5937AF2E8CD}"/>
                </a:ext>
              </a:extLst>
            </p:cNvPr>
            <p:cNvSpPr/>
            <p:nvPr/>
          </p:nvSpPr>
          <p:spPr>
            <a:xfrm>
              <a:off x="3592165" y="1955624"/>
              <a:ext cx="2506629" cy="1092607"/>
            </a:xfrm>
            <a:prstGeom prst="rect">
              <a:avLst/>
            </a:prstGeom>
            <a:noFill/>
            <a:ln w="38100">
              <a:solidFill>
                <a:srgbClr val="1381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A89DF072-7D8E-4DDF-92C5-8F9F75CD51D8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996602" y="2152057"/>
            <a:ext cx="343238" cy="52100"/>
          </a:xfrm>
          <a:prstGeom prst="straightConnector1">
            <a:avLst/>
          </a:prstGeom>
          <a:ln w="38100">
            <a:solidFill>
              <a:srgbClr val="1381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2" descr="Picture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PicPr/>
          <p:nvPr/>
        </p:nvPicPr>
        <p:blipFill rotWithShape="1">
          <a:blip r:embed="rId3" cstate="print"/>
          <a:srcRect l="2879" t="3520" r="4145"/>
          <a:stretch/>
        </p:blipFill>
        <p:spPr>
          <a:xfrm>
            <a:off x="6090839" y="3858940"/>
            <a:ext cx="6039641" cy="2999059"/>
          </a:xfrm>
          <a:prstGeom prst="rect">
            <a:avLst/>
          </a:prstGeom>
          <a:ln w="28575">
            <a:solidFill>
              <a:srgbClr val="138189"/>
            </a:solidFill>
            <a:prstDash val="solid"/>
          </a:ln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E741B5B4-CE5E-49B9-8168-8AA500517854}"/>
              </a:ext>
            </a:extLst>
          </p:cNvPr>
          <p:cNvGrpSpPr/>
          <p:nvPr/>
        </p:nvGrpSpPr>
        <p:grpSpPr>
          <a:xfrm>
            <a:off x="3811640" y="4259669"/>
            <a:ext cx="1835951" cy="1092607"/>
            <a:chOff x="2930585" y="4259669"/>
            <a:chExt cx="2650921" cy="75294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55EC78-7F6B-4D5D-85BA-ED5BC31FC9B3}"/>
                </a:ext>
              </a:extLst>
            </p:cNvPr>
            <p:cNvSpPr txBox="1"/>
            <p:nvPr/>
          </p:nvSpPr>
          <p:spPr>
            <a:xfrm>
              <a:off x="3002730" y="4374533"/>
              <a:ext cx="25066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Диаграмма выбора предметов в разрезе групп школ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198D70B7-6E2E-487E-B9E2-55D983595297}"/>
                </a:ext>
              </a:extLst>
            </p:cNvPr>
            <p:cNvSpPr/>
            <p:nvPr/>
          </p:nvSpPr>
          <p:spPr>
            <a:xfrm>
              <a:off x="2930585" y="4259669"/>
              <a:ext cx="2650921" cy="752949"/>
            </a:xfrm>
            <a:prstGeom prst="rect">
              <a:avLst/>
            </a:prstGeom>
            <a:noFill/>
            <a:ln w="38100">
              <a:solidFill>
                <a:srgbClr val="1381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77350174-C554-4EF0-8737-41BC62B55E0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5647591" y="4805973"/>
            <a:ext cx="443248" cy="0"/>
          </a:xfrm>
          <a:prstGeom prst="straightConnector1">
            <a:avLst/>
          </a:prstGeom>
          <a:ln w="38100">
            <a:solidFill>
              <a:srgbClr val="1381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771ACD57-10F3-4E80-9F7C-C0F808658DAB}"/>
              </a:ext>
            </a:extLst>
          </p:cNvPr>
          <p:cNvSpPr/>
          <p:nvPr/>
        </p:nvSpPr>
        <p:spPr>
          <a:xfrm>
            <a:off x="46055" y="6611778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официальным данным ФГБУ «ФЦТ» </a:t>
            </a:r>
          </a:p>
        </p:txBody>
      </p:sp>
    </p:spTree>
    <p:extLst>
      <p:ext uri="{BB962C8B-B14F-4D97-AF65-F5344CB8AC3E}">
        <p14:creationId xmlns:p14="http://schemas.microsoft.com/office/powerpoint/2010/main" val="19596355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C8CBA-FE54-42CD-AA76-31AB1A96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220" y="93540"/>
            <a:ext cx="8917576" cy="59436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Низкие результаты по заданиям ГИА-9.</a:t>
            </a:r>
            <a:br>
              <a:rPr lang="ru-RU" sz="3200" b="1" dirty="0"/>
            </a:br>
            <a:r>
              <a:rPr lang="ru-RU" sz="3200" dirty="0"/>
              <a:t> Физика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5864522-9B72-4EBF-A94A-13BF9BCD70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6166359"/>
              </p:ext>
            </p:extLst>
          </p:nvPr>
        </p:nvGraphicFramePr>
        <p:xfrm>
          <a:off x="2382474" y="1585519"/>
          <a:ext cx="8187654" cy="4622333"/>
        </p:xfrm>
        <a:graphic>
          <a:graphicData uri="http://schemas.openxmlformats.org/drawingml/2006/table">
            <a:tbl>
              <a:tblPr/>
              <a:tblGrid>
                <a:gridCol w="3822549">
                  <a:extLst>
                    <a:ext uri="{9D8B030D-6E8A-4147-A177-3AD203B41FA5}">
                      <a16:colId xmlns:a16="http://schemas.microsoft.com/office/drawing/2014/main" val="1046312210"/>
                    </a:ext>
                  </a:extLst>
                </a:gridCol>
                <a:gridCol w="2378149">
                  <a:extLst>
                    <a:ext uri="{9D8B030D-6E8A-4147-A177-3AD203B41FA5}">
                      <a16:colId xmlns:a16="http://schemas.microsoft.com/office/drawing/2014/main" val="742487038"/>
                    </a:ext>
                  </a:extLst>
                </a:gridCol>
                <a:gridCol w="671135">
                  <a:extLst>
                    <a:ext uri="{9D8B030D-6E8A-4147-A177-3AD203B41FA5}">
                      <a16:colId xmlns:a16="http://schemas.microsoft.com/office/drawing/2014/main" val="1998638960"/>
                    </a:ext>
                  </a:extLst>
                </a:gridCol>
                <a:gridCol w="569005">
                  <a:extLst>
                    <a:ext uri="{9D8B030D-6E8A-4147-A177-3AD203B41FA5}">
                      <a16:colId xmlns:a16="http://schemas.microsoft.com/office/drawing/2014/main" val="2062751896"/>
                    </a:ext>
                  </a:extLst>
                </a:gridCol>
                <a:gridCol w="746816">
                  <a:extLst>
                    <a:ext uri="{9D8B030D-6E8A-4147-A177-3AD203B41FA5}">
                      <a16:colId xmlns:a16="http://schemas.microsoft.com/office/drawing/2014/main" val="1678914764"/>
                    </a:ext>
                  </a:extLst>
                </a:gridCol>
              </a:tblGrid>
              <a:tr h="75165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Номер задания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019851"/>
                  </a:ext>
                </a:extLst>
              </a:tr>
              <a:tr h="8922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АТЕ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656017"/>
                  </a:ext>
                </a:extLst>
              </a:tr>
              <a:tr h="19777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Надеждинский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4 им. В.Н. Косова п. Тавричанка </a:t>
                      </a:r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Надеждинский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МР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11410"/>
                  </a:ext>
                </a:extLst>
              </a:tr>
              <a:tr h="10006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Находкинский городской округ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МАОУ СОШ № 23 Находкинский ГО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31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312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488484" y="2820797"/>
            <a:ext cx="11215032" cy="20196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География </a:t>
            </a:r>
          </a:p>
        </p:txBody>
      </p:sp>
    </p:spTree>
    <p:extLst>
      <p:ext uri="{BB962C8B-B14F-4D97-AF65-F5344CB8AC3E}">
        <p14:creationId xmlns:p14="http://schemas.microsoft.com/office/powerpoint/2010/main" val="15727111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7543F91-EC32-732F-7A5C-42E6D42F1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335" y="362685"/>
            <a:ext cx="7414190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Результаты ОГЭ-9 по АТЕ предмет </a:t>
            </a:r>
            <a:r>
              <a:rPr lang="ru-RU" sz="2400" b="1" dirty="0"/>
              <a:t>География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42AA27-0E3C-49C7-AEED-0F0B68D526A5}"/>
              </a:ext>
            </a:extLst>
          </p:cNvPr>
          <p:cNvSpPr txBox="1"/>
          <p:nvPr/>
        </p:nvSpPr>
        <p:spPr>
          <a:xfrm>
            <a:off x="5730119" y="732017"/>
            <a:ext cx="6042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совершенствованию преподавания учебных предметов для всех обучающихся, а также по организации дифференцированного обучения школьников с разным уровнем предметной подготовки (по результатам САО ОГЭ 2024)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https://pkiro.ru/education-quality/sistema-monitoringa-kachestva-dopolnitelnogo-professionalnogo-obrazovaniya-pedagogicheskih-rabotnikov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48C407-5138-43E4-828A-465F7CD111A7}"/>
              </a:ext>
            </a:extLst>
          </p:cNvPr>
          <p:cNvSpPr/>
          <p:nvPr/>
        </p:nvSpPr>
        <p:spPr>
          <a:xfrm>
            <a:off x="4203796" y="-65120"/>
            <a:ext cx="6583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138189"/>
                </a:solidFill>
              </a:rPr>
              <a:t>Общие данные ОГЭ-9 по Географии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CE83A01-787F-4F23-AD5B-CC7B74B697C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7781" y="732017"/>
          <a:ext cx="5237527" cy="6051555"/>
        </p:xfrm>
        <a:graphic>
          <a:graphicData uri="http://schemas.openxmlformats.org/drawingml/2006/table">
            <a:tbl>
              <a:tblPr firstRow="1" firstCol="1" bandRow="1"/>
              <a:tblGrid>
                <a:gridCol w="2625753">
                  <a:extLst>
                    <a:ext uri="{9D8B030D-6E8A-4147-A177-3AD203B41FA5}">
                      <a16:colId xmlns:a16="http://schemas.microsoft.com/office/drawing/2014/main" val="1824305180"/>
                    </a:ext>
                  </a:extLst>
                </a:gridCol>
                <a:gridCol w="461395">
                  <a:extLst>
                    <a:ext uri="{9D8B030D-6E8A-4147-A177-3AD203B41FA5}">
                      <a16:colId xmlns:a16="http://schemas.microsoft.com/office/drawing/2014/main" val="233302249"/>
                    </a:ext>
                  </a:extLst>
                </a:gridCol>
                <a:gridCol w="511728">
                  <a:extLst>
                    <a:ext uri="{9D8B030D-6E8A-4147-A177-3AD203B41FA5}">
                      <a16:colId xmlns:a16="http://schemas.microsoft.com/office/drawing/2014/main" val="3728685012"/>
                    </a:ext>
                  </a:extLst>
                </a:gridCol>
                <a:gridCol w="511729">
                  <a:extLst>
                    <a:ext uri="{9D8B030D-6E8A-4147-A177-3AD203B41FA5}">
                      <a16:colId xmlns:a16="http://schemas.microsoft.com/office/drawing/2014/main" val="4171812502"/>
                    </a:ext>
                  </a:extLst>
                </a:gridCol>
                <a:gridCol w="506265">
                  <a:extLst>
                    <a:ext uri="{9D8B030D-6E8A-4147-A177-3AD203B41FA5}">
                      <a16:colId xmlns:a16="http://schemas.microsoft.com/office/drawing/2014/main" val="902129638"/>
                    </a:ext>
                  </a:extLst>
                </a:gridCol>
                <a:gridCol w="620657">
                  <a:extLst>
                    <a:ext uri="{9D8B030D-6E8A-4147-A177-3AD203B41FA5}">
                      <a16:colId xmlns:a16="http://schemas.microsoft.com/office/drawing/2014/main" val="1390753655"/>
                    </a:ext>
                  </a:extLst>
                </a:gridCol>
              </a:tblGrid>
              <a:tr h="24980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АТЕ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«2»,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«3»,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«4»,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«5»,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3866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Кавалеровский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6,59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56,29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31,14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5,99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37,13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461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Дальнегорский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21,43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37,62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23,81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17,14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40,95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5375819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Михайловский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55,50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31,94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11,52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43,46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052897"/>
                  </a:ext>
                </a:extLst>
              </a:tr>
              <a:tr h="18415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10,00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46,67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28,33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15,00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43,33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7381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Хасанский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13,54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47,92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28,13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10,42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38,54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82740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Черниговский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20,65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49,46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23,91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5,98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29,89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5299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Шкотовский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56,20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38,02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3,31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41,32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403152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Пограничный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13,11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36,07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21,31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29,51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50,82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383699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Находкинский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41,84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38,01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19,29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57,30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75423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 Владивосток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11,42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35,61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35,54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17,44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52,97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36178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Дальнереченский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23,36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52,55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24,09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76,64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18597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Лесозаводский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1,82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51,82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37,23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9,12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46,35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51595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46,99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41,48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11,23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52,70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63094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округ Спасск-Дальний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6,43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58,23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28,92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6,43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35,34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64783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Дальнереченский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20,37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20,37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9,26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29,63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578873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Анучинский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2,86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52,86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37,14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7,14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44,29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81122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округ ЗАТО Фокино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48,36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28,69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22,13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50,82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24028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Красноармейский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61,06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33,63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5,31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38,94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99926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Тернейский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3,66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40,24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6,10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46,34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17035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Хорольский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40,54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48,65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10,81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59,46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66780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Чугуевский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4,48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55,22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26,12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14,18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40,30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87432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Яковлевский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4,35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34,78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10,87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45,65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93879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Партизанский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27,18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32,89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29,53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10,40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39,93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10267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Артемовский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44,23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36,89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18,01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54,90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0103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Арсеньевский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5,19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47,73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28,25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18,83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47,08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35445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Лазовский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1,82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40,00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41,82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16,36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58,18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91109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Надеждинский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13,36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47,95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28,08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10,62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38,70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948914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Спасский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2,04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54,42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38,10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5,44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43,54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59662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Партизанский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43,28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42,79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13,43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56,22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54224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Ольгинский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6,06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36,36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51,52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6,06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57,58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10033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7,33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38,00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44,67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10,00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54,67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97165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округ Большой Камень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4,35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36,02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46,58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13,04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59,63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55346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Кировский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3,20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52,80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31,20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12,80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44,00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46391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7,51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45,66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34,68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12,14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46,82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850220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/>
          </p:nvPr>
        </p:nvGraphicFramePr>
        <p:xfrm>
          <a:off x="5610842" y="1533674"/>
          <a:ext cx="6281420" cy="5249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03844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8A9F7-C2C4-463A-926C-82A87FCF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0"/>
            <a:ext cx="8666375" cy="641023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Динамика ОО с понижением доли за три года предмет </a:t>
            </a:r>
            <a:r>
              <a:rPr lang="ru-RU" sz="2400" b="1" kern="400" dirty="0"/>
              <a:t>География ОГЭ-9</a:t>
            </a:r>
            <a:endParaRPr lang="ru-RU" sz="2400" dirty="0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/>
          </p:nvPr>
        </p:nvGraphicFramePr>
        <p:xfrm>
          <a:off x="435935" y="754912"/>
          <a:ext cx="11419367" cy="6018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03634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C8CBA-FE54-42CD-AA76-31AB1A96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424" y="0"/>
            <a:ext cx="8917576" cy="59436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Низкие результаты по заданиям ОГЭ-9</a:t>
            </a:r>
            <a:r>
              <a:rPr lang="ru-RU" dirty="0"/>
              <a:t> География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07534" y="6445393"/>
            <a:ext cx="847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28-29 во всех указанных образовательных организациях выполнены на 0%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212035" y="649226"/>
          <a:ext cx="11847443" cy="5829960"/>
        </p:xfrm>
        <a:graphic>
          <a:graphicData uri="http://schemas.openxmlformats.org/drawingml/2006/table">
            <a:tbl>
              <a:tblPr/>
              <a:tblGrid>
                <a:gridCol w="4982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9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7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4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975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08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975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05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75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843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задания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АТЕ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12 с. Первомайское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СОШ с. Малая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Кема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Тернейский МО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Тернейский муниципальный округ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Фадеевская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ООШ Октябрьский МО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Октябрьский муниципальный округ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ООШ № 6 г. Арсеньев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Арсеньевский городской округ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2 с. Барабаш Хасанский МО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Хасанский муниципальный район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Краснокутский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филиал МБОУ СОШ № 4 с. Прохоры Спасский МР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Спасский муниципальный район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E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пгт. Посьет Хасанский МО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Хасанский муниципальный район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10 с. Троицкое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Ханкайский муниципальный округ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E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№ 5 Пожарский МО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ООШ № 13 с. 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Меркушевка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Черниговский МО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Черниговский муниципальный район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DA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Полянский филиал МОБУ СОШ с. Орехово Дальнереченский МР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 муниципальный район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9 с. Комиссарово Ханкайский МО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Свиягинский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филиал МБОУ СОШ № 7 с. Чкаловское Спасский МР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Спасский муниципальный район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ПСОШ № 2 Пограничный МО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Пограничный муниципальный округ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327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школа с. Новогордеевка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Анучинский муниципальный округ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2 с. Варфоломеевка Яковлевский МО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Яковлевский муниципальный район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Виноградовский филиал МБОУ школы с. Анучино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Анучинский муниципальный округ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№ 6 Пожарский МО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с. Алексей-Никольское Уссурийский ГО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ООШ с. Любитовка Дальнереченский МР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 муниципальный район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с. Воздвиженка Уссурийский ГО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ООШ № 8  Пожарский МР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45" marR="345" marT="345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21043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488484" y="2820797"/>
            <a:ext cx="11215032" cy="20196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Обществознание </a:t>
            </a:r>
          </a:p>
        </p:txBody>
      </p:sp>
    </p:spTree>
    <p:extLst>
      <p:ext uri="{BB962C8B-B14F-4D97-AF65-F5344CB8AC3E}">
        <p14:creationId xmlns:p14="http://schemas.microsoft.com/office/powerpoint/2010/main" val="7847425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7543F91-EC32-732F-7A5C-42E6D42F1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335" y="362685"/>
            <a:ext cx="7414190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Результаты ОГЭ-9 по АТЕ предмет </a:t>
            </a:r>
            <a:r>
              <a:rPr lang="ru-RU" sz="2400" b="1" dirty="0"/>
              <a:t>Обществознание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42AA27-0E3C-49C7-AEED-0F0B68D526A5}"/>
              </a:ext>
            </a:extLst>
          </p:cNvPr>
          <p:cNvSpPr txBox="1"/>
          <p:nvPr/>
        </p:nvSpPr>
        <p:spPr>
          <a:xfrm>
            <a:off x="5730119" y="732017"/>
            <a:ext cx="6042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совершенствованию преподавания учебных предметов для всех обучающихся, а также по организации дифференцированного обучения школьников с разным уровнем предметной подготовки (по результатам САО ОГЭ 2024)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https://pkiro.ru/education-quality/sistema-monitoringa-kachestva-dopolnitelnogo-professionalnogo-obrazovaniya-pedagogicheskih-rabotnikov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48C407-5138-43E4-828A-465F7CD111A7}"/>
              </a:ext>
            </a:extLst>
          </p:cNvPr>
          <p:cNvSpPr/>
          <p:nvPr/>
        </p:nvSpPr>
        <p:spPr>
          <a:xfrm>
            <a:off x="3596676" y="-65120"/>
            <a:ext cx="77975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138189"/>
                </a:solidFill>
              </a:rPr>
              <a:t>Общие данные ОГЭ-9 по Обществознанию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CE83A01-787F-4F23-AD5B-CC7B74B697C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7781" y="732017"/>
          <a:ext cx="5237527" cy="6051555"/>
        </p:xfrm>
        <a:graphic>
          <a:graphicData uri="http://schemas.openxmlformats.org/drawingml/2006/table">
            <a:tbl>
              <a:tblPr firstRow="1" firstCol="1" bandRow="1"/>
              <a:tblGrid>
                <a:gridCol w="2625753">
                  <a:extLst>
                    <a:ext uri="{9D8B030D-6E8A-4147-A177-3AD203B41FA5}">
                      <a16:colId xmlns:a16="http://schemas.microsoft.com/office/drawing/2014/main" val="1824305180"/>
                    </a:ext>
                  </a:extLst>
                </a:gridCol>
                <a:gridCol w="461395">
                  <a:extLst>
                    <a:ext uri="{9D8B030D-6E8A-4147-A177-3AD203B41FA5}">
                      <a16:colId xmlns:a16="http://schemas.microsoft.com/office/drawing/2014/main" val="233302249"/>
                    </a:ext>
                  </a:extLst>
                </a:gridCol>
                <a:gridCol w="511728">
                  <a:extLst>
                    <a:ext uri="{9D8B030D-6E8A-4147-A177-3AD203B41FA5}">
                      <a16:colId xmlns:a16="http://schemas.microsoft.com/office/drawing/2014/main" val="3728685012"/>
                    </a:ext>
                  </a:extLst>
                </a:gridCol>
                <a:gridCol w="511729">
                  <a:extLst>
                    <a:ext uri="{9D8B030D-6E8A-4147-A177-3AD203B41FA5}">
                      <a16:colId xmlns:a16="http://schemas.microsoft.com/office/drawing/2014/main" val="4171812502"/>
                    </a:ext>
                  </a:extLst>
                </a:gridCol>
                <a:gridCol w="506265">
                  <a:extLst>
                    <a:ext uri="{9D8B030D-6E8A-4147-A177-3AD203B41FA5}">
                      <a16:colId xmlns:a16="http://schemas.microsoft.com/office/drawing/2014/main" val="902129638"/>
                    </a:ext>
                  </a:extLst>
                </a:gridCol>
                <a:gridCol w="620657">
                  <a:extLst>
                    <a:ext uri="{9D8B030D-6E8A-4147-A177-3AD203B41FA5}">
                      <a16:colId xmlns:a16="http://schemas.microsoft.com/office/drawing/2014/main" val="1390753655"/>
                    </a:ext>
                  </a:extLst>
                </a:gridCol>
              </a:tblGrid>
              <a:tr h="24980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АТЕ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«2»,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«3»,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«4»,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«5»,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3866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Кавалеровский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7,48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74,77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16,82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0,93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17,76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461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Дальнегорский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19,21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61,58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19,21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19,21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5375819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Михайловский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64,55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32,28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3,17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35,45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052897"/>
                  </a:ext>
                </a:extLst>
              </a:tr>
              <a:tr h="18415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11,94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61,19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25,37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1,49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26,87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7381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Хасанский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12,12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72,12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15,76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15,76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82740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Черниговский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17,86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69,29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12,14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0,71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12,86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5299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Шкотовский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84,87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12,61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1,68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14,29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403152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Пограничный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8,79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57,14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32,97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34,07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383699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Находкинский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0,68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59,57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37,49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2,27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39,75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75423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 Владивосток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8,87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54,65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33,64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2,84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36,48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36178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Дальнереченский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69,93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28,10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1,96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30,07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18597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Лесозаводский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59,73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38,23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1,71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39,93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51595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0,35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57,54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40,28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1,83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42,11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63094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округ Спасск-Дальний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4,53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77,74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16,98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0,75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17,74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64783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Дальнереченский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19,35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64,52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16,13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16,13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578873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Анучинский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5,56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78,89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15,56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15,56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81122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округ ЗАТО Фокино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69,38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30,00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0,63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30,63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24028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Красноармейский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70,68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27,82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29,32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99926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Тернейский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1,56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78,13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20,31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20,31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17035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Хорольский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70,13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28,57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29,44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66780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Чугуевский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0,91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61,82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33,64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3,64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37,27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87432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Яковлевский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3,57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59,52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34,52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2,38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36,90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93879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Партизанский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24,05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54,98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19,93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20,96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10267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Артемовский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0,65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72,21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26,36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0,78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27,14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0103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Арсеньевский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5,07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67,91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24,32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2,70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27,03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35445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Лазовский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3,85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76,92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19,23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19,23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91109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Надеждинский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6,86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70,59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21,08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1,47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22,55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948914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Спасский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2,63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70,18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27,19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27,19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59662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Партизанский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68,64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27,12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3,39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30,51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54224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Ольгинский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2,63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47,37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47,37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2,63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10033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4,03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67,34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28,23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28,63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97165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округ Большой Камень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2,13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59,57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35,32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2,98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38,30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55346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Кировский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3,23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71,77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23,39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1,61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25,00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46391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3,31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71,27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24,31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1,10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25,41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850220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/>
          </p:nvPr>
        </p:nvGraphicFramePr>
        <p:xfrm>
          <a:off x="5610842" y="1503724"/>
          <a:ext cx="6281420" cy="5269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56012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8A9F7-C2C4-463A-926C-82A87FCF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0"/>
            <a:ext cx="8666375" cy="641023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Динамика ОО с понижением доли за три года предмет </a:t>
            </a:r>
            <a:r>
              <a:rPr lang="ru-RU" sz="2400" b="1" kern="400" dirty="0"/>
              <a:t>Обществознание ОГЭ-9</a:t>
            </a:r>
            <a:endParaRPr lang="ru-RU" sz="2400" dirty="0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/>
          </p:nvPr>
        </p:nvGraphicFramePr>
        <p:xfrm>
          <a:off x="318977" y="733648"/>
          <a:ext cx="11653283" cy="601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08656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8A9F7-C2C4-463A-926C-82A87FCF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0"/>
            <a:ext cx="8666375" cy="641023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Динамика ОО с понижением доли за три года предмет </a:t>
            </a:r>
            <a:r>
              <a:rPr lang="ru-RU" sz="2400" b="1" kern="400" dirty="0"/>
              <a:t>Обществознание ОГЭ-9</a:t>
            </a:r>
            <a:endParaRPr lang="ru-RU" sz="2400" dirty="0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/>
          </p:nvPr>
        </p:nvGraphicFramePr>
        <p:xfrm>
          <a:off x="530243" y="754911"/>
          <a:ext cx="11025188" cy="59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02164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C8CBA-FE54-42CD-AA76-31AB1A96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220" y="93540"/>
            <a:ext cx="8917576" cy="59436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Низкие результаты по заданиям ОГЭ-9</a:t>
            </a:r>
            <a:r>
              <a:rPr lang="ru-RU" dirty="0"/>
              <a:t> Обществознание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77079" y="894314"/>
          <a:ext cx="11410123" cy="5796000"/>
        </p:xfrm>
        <a:graphic>
          <a:graphicData uri="http://schemas.openxmlformats.org/drawingml/2006/table">
            <a:tbl>
              <a:tblPr/>
              <a:tblGrid>
                <a:gridCol w="5049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1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8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83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200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задания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АТЕ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ОО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Барано-Оренбургская СОШ Пограничный МО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Пограничный муниципальный округ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пгт. Посьет Хасанский МО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Хасанский муниципальный район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с. Веденка Дальнереченский МР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 муниципальный район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№ 7 с. Каменка Дальнегорский ГО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Дальнегорский городской округ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Чернятинская ООШ Октябрьский МО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Октябрьский муниципальный округ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Зареченская ООШ Октябрьский МО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Октябрьский муниципальный округ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Виноградовский филиал МБОУ школы с. Анучино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Анучинский муниципальный округ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ФГБУ ПОО ПГУОР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№ 6 Пожарский МО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с. Абрамовка Михайловский МР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Михайловский муниципальный район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ООШ с. Любитовка Дальнереченский МР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 муниципальный район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ООШ № 16 с. Алтыновка Черниговский МО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Черниговский муниципальный район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с. Красный Яр Уссурийский ГО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ООШ с. Корфовка Уссурийский ГО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5 с. Лазо Дальнереченский ГО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 городской округ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с. Ширяевка Михайловский МР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Михайловский муниципальный район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ООШ № 12 г. Дальнереченск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 городской округ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ООШ с. Поповка Хорольский МО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Хорольский муниципальный округ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СОШ с. Маргаритово Ольгинский МО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Ольгинский муниципальный район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с. Прилуки Хорольский МО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Хорольский муниципальный округ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Бельцовский филиал МБОУ СОШ с. Яковлевка Яковлевский МО</a:t>
                      </a:r>
                    </a:p>
                  </a:txBody>
                  <a:tcPr marL="481" marR="481" marT="48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Яковлевский муниципальный район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81" marR="481" marT="48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138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AEB188-36F1-C854-E0EF-27547C720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21" y="795276"/>
            <a:ext cx="11860357" cy="756687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Количество выпускников ГИА-11 </a:t>
            </a:r>
            <a:r>
              <a:rPr lang="ru-RU" b="1" dirty="0"/>
              <a:t>средних общеобразовательных школ                      </a:t>
            </a:r>
            <a:r>
              <a:rPr lang="ru-RU" dirty="0"/>
              <a:t>по учебным предметам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C38BF9A8-CF80-4A8D-922E-AA2FC5AA95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541549"/>
              </p:ext>
            </p:extLst>
          </p:nvPr>
        </p:nvGraphicFramePr>
        <p:xfrm>
          <a:off x="1163273" y="1686186"/>
          <a:ext cx="9865454" cy="507506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705108">
                  <a:extLst>
                    <a:ext uri="{9D8B030D-6E8A-4147-A177-3AD203B41FA5}">
                      <a16:colId xmlns:a16="http://schemas.microsoft.com/office/drawing/2014/main" val="1314606574"/>
                    </a:ext>
                  </a:extLst>
                </a:gridCol>
                <a:gridCol w="1542956">
                  <a:extLst>
                    <a:ext uri="{9D8B030D-6E8A-4147-A177-3AD203B41FA5}">
                      <a16:colId xmlns:a16="http://schemas.microsoft.com/office/drawing/2014/main" val="1763107060"/>
                    </a:ext>
                  </a:extLst>
                </a:gridCol>
                <a:gridCol w="1584391">
                  <a:extLst>
                    <a:ext uri="{9D8B030D-6E8A-4147-A177-3AD203B41FA5}">
                      <a16:colId xmlns:a16="http://schemas.microsoft.com/office/drawing/2014/main" val="3222560454"/>
                    </a:ext>
                  </a:extLst>
                </a:gridCol>
                <a:gridCol w="1635691">
                  <a:extLst>
                    <a:ext uri="{9D8B030D-6E8A-4147-A177-3AD203B41FA5}">
                      <a16:colId xmlns:a16="http://schemas.microsoft.com/office/drawing/2014/main" val="812515645"/>
                    </a:ext>
                  </a:extLst>
                </a:gridCol>
                <a:gridCol w="1173990">
                  <a:extLst>
                    <a:ext uri="{9D8B030D-6E8A-4147-A177-3AD203B41FA5}">
                      <a16:colId xmlns:a16="http://schemas.microsoft.com/office/drawing/2014/main" val="2807417034"/>
                    </a:ext>
                  </a:extLst>
                </a:gridCol>
                <a:gridCol w="1223318">
                  <a:extLst>
                    <a:ext uri="{9D8B030D-6E8A-4147-A177-3AD203B41FA5}">
                      <a16:colId xmlns:a16="http://schemas.microsoft.com/office/drawing/2014/main" val="2431255213"/>
                    </a:ext>
                  </a:extLst>
                </a:gridCol>
              </a:tblGrid>
              <a:tr h="47895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800" b="1" i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участников</a:t>
                      </a:r>
                      <a:endParaRPr lang="ru-RU" sz="1800" b="1" i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преодолели порог</a:t>
                      </a:r>
                      <a:endParaRPr lang="ru-RU" sz="1800" b="1" i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порога до 60 баллов</a:t>
                      </a:r>
                      <a:endParaRPr lang="ru-RU" sz="1800" b="1" i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61-80 баллов</a:t>
                      </a:r>
                      <a:endParaRPr lang="ru-RU" sz="1800" b="1" i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81-100 баллов</a:t>
                      </a:r>
                      <a:endParaRPr lang="ru-RU" sz="1800" b="1" i="0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3052228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2190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622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59094"/>
                  </a:ext>
                </a:extLst>
              </a:tr>
              <a:tr h="29493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профильная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1132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858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3926830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921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546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9444196"/>
                  </a:ext>
                </a:extLst>
              </a:tr>
              <a:tr h="28654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701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889583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1022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573362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898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453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21902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516949"/>
                  </a:ext>
                </a:extLst>
              </a:tr>
              <a:tr h="33594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819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423758"/>
                  </a:ext>
                </a:extLst>
              </a:tr>
              <a:tr h="29642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2585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1146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668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813730"/>
                  </a:ext>
                </a:extLst>
              </a:tr>
              <a:tr h="35818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Китайский язык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0051338"/>
                  </a:ext>
                </a:extLst>
              </a:tr>
              <a:tr h="28407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391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275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55719"/>
                  </a:ext>
                </a:extLst>
              </a:tr>
              <a:tr h="29642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базовая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3929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3849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71044"/>
                  </a:ext>
                </a:extLst>
              </a:tr>
              <a:tr h="27711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(КЕГЭ)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233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252224"/>
                  </a:ext>
                </a:extLst>
              </a:tr>
              <a:tr h="31124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 (ГВЭ)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979610"/>
                  </a:ext>
                </a:extLst>
              </a:tr>
              <a:tr h="46092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(ГВЭ)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  <a:endParaRPr lang="ru-RU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00" marR="33700" marT="0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108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42527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488484" y="2820797"/>
            <a:ext cx="11215032" cy="20196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Информатика </a:t>
            </a:r>
          </a:p>
        </p:txBody>
      </p:sp>
    </p:spTree>
    <p:extLst>
      <p:ext uri="{BB962C8B-B14F-4D97-AF65-F5344CB8AC3E}">
        <p14:creationId xmlns:p14="http://schemas.microsoft.com/office/powerpoint/2010/main" val="4308103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7543F91-EC32-732F-7A5C-42E6D42F1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8335" y="362685"/>
            <a:ext cx="7414190" cy="3693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/>
              <a:t>Результаты ОГЭ-9 по АТЕ предмет </a:t>
            </a:r>
            <a:r>
              <a:rPr lang="ru-RU" sz="2400" b="1" dirty="0"/>
              <a:t>Информатика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42AA27-0E3C-49C7-AEED-0F0B68D526A5}"/>
              </a:ext>
            </a:extLst>
          </p:cNvPr>
          <p:cNvSpPr txBox="1"/>
          <p:nvPr/>
        </p:nvSpPr>
        <p:spPr>
          <a:xfrm>
            <a:off x="5730119" y="732017"/>
            <a:ext cx="60428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совершенствованию преподавания учебных предметов для всех обучающихся, а также по организации дифференцированного обучения школьников с разным уровнем предметной подготовки (по результатам САО ОГЭ 2024)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https://pkiro.ru/education-quality/sistema-monitoringa-kachestva-dopolnitelnogo-professionalnogo-obrazovaniya-pedagogicheskih-rabotnikov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48C407-5138-43E4-828A-465F7CD111A7}"/>
              </a:ext>
            </a:extLst>
          </p:cNvPr>
          <p:cNvSpPr/>
          <p:nvPr/>
        </p:nvSpPr>
        <p:spPr>
          <a:xfrm>
            <a:off x="3940522" y="-65120"/>
            <a:ext cx="7109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138189"/>
                </a:solidFill>
              </a:rPr>
              <a:t>Общие данные ОГЭ-9 по Информатике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CE83A01-787F-4F23-AD5B-CC7B74B697C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7781" y="732017"/>
          <a:ext cx="5237527" cy="6051555"/>
        </p:xfrm>
        <a:graphic>
          <a:graphicData uri="http://schemas.openxmlformats.org/drawingml/2006/table">
            <a:tbl>
              <a:tblPr firstRow="1" firstCol="1" bandRow="1"/>
              <a:tblGrid>
                <a:gridCol w="2625753">
                  <a:extLst>
                    <a:ext uri="{9D8B030D-6E8A-4147-A177-3AD203B41FA5}">
                      <a16:colId xmlns:a16="http://schemas.microsoft.com/office/drawing/2014/main" val="1824305180"/>
                    </a:ext>
                  </a:extLst>
                </a:gridCol>
                <a:gridCol w="461395">
                  <a:extLst>
                    <a:ext uri="{9D8B030D-6E8A-4147-A177-3AD203B41FA5}">
                      <a16:colId xmlns:a16="http://schemas.microsoft.com/office/drawing/2014/main" val="233302249"/>
                    </a:ext>
                  </a:extLst>
                </a:gridCol>
                <a:gridCol w="511728">
                  <a:extLst>
                    <a:ext uri="{9D8B030D-6E8A-4147-A177-3AD203B41FA5}">
                      <a16:colId xmlns:a16="http://schemas.microsoft.com/office/drawing/2014/main" val="3728685012"/>
                    </a:ext>
                  </a:extLst>
                </a:gridCol>
                <a:gridCol w="511729">
                  <a:extLst>
                    <a:ext uri="{9D8B030D-6E8A-4147-A177-3AD203B41FA5}">
                      <a16:colId xmlns:a16="http://schemas.microsoft.com/office/drawing/2014/main" val="4171812502"/>
                    </a:ext>
                  </a:extLst>
                </a:gridCol>
                <a:gridCol w="506265">
                  <a:extLst>
                    <a:ext uri="{9D8B030D-6E8A-4147-A177-3AD203B41FA5}">
                      <a16:colId xmlns:a16="http://schemas.microsoft.com/office/drawing/2014/main" val="902129638"/>
                    </a:ext>
                  </a:extLst>
                </a:gridCol>
                <a:gridCol w="620657">
                  <a:extLst>
                    <a:ext uri="{9D8B030D-6E8A-4147-A177-3AD203B41FA5}">
                      <a16:colId xmlns:a16="http://schemas.microsoft.com/office/drawing/2014/main" val="1390753655"/>
                    </a:ext>
                  </a:extLst>
                </a:gridCol>
              </a:tblGrid>
              <a:tr h="24980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АТЕ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«2»,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«3»,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«4»,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«5»,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 </a:t>
                      </a:r>
                      <a:r>
                        <a:rPr lang="ru-RU" sz="11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., %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13866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Кавалеровский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7,22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67,01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22,68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3,09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25,77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461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Дальнегорский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9,30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44,19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40,00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6,51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46,51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5375819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Михайловский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58,89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32,78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7,78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40,56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052897"/>
                  </a:ext>
                </a:extLst>
              </a:tr>
              <a:tr h="18415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Ханкайский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3,45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60,92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25,29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10,34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35,63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7381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Хасанский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6,49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54,55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33,77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5,19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38,96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82740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Черниговский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4,96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60,33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28,10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6,61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34,71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5299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Шкотовский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55,56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42,22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2,22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44,44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403152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Пограничный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9,88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58,02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29,63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32,10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383699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Находкинский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0,78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49,53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40,94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8,75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49,69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75423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 Владивосток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6,40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42,55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35,92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15,13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51,05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36178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Дальнереченский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72,41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23,45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4,14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27,59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18597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Лесозаводский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0,66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50,99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43,05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5,30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48,34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851595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54,11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33,15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12,74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45,89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63094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округ Спасск-Дальний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1,91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57,96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33,76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6,37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40,13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64783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Дальнереченский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20,00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62,50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12,50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5,00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17,50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578873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Анучинский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2,70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75,68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21,62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21,62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81122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округ ЗАТО Фокино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2,27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80,68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13,64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3,41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17,05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24028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Красноармейский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46,15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3,85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53,85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99926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Тернейский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4,76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40,48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47,62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7,14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54,76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17035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Хорольский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4,92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49,18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39,34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6,56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45,90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66780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Чугуевский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5,08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61,02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28,81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5,08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33,90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87432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Яковлевский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66,67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30,95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2,38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33,33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93879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Партизанский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20,62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40,21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31,96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7,22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39,18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3102678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Артемовский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0,80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43,78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46,18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9,24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55,42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301034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Арсеньевский городской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51,84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36,73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8,98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45,71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35445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Лазовский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63,16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26,32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10,53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36,84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2911096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Надеждинский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53,04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26,52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6,08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32,60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3948914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Спасский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76,67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23,33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23,33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596625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Партизанский муниципальный район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2,92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73,72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23,36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23,36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54224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Ольгинский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54,55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45,45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45,45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10033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Октябрьский муниципальный округ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6,76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55,41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31,08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6,76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37,84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971657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Городской округ Большой Камень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3,23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54,84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32,80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9,14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41,94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55346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Кировский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1,01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61,62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34,34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3,03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37,37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463911"/>
                  </a:ext>
                </a:extLst>
              </a:tr>
              <a:tr h="12490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185" marR="8185" marT="0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1,75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59,65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33,33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5,26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" indent="-635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38,60</a:t>
                      </a:r>
                    </a:p>
                  </a:txBody>
                  <a:tcPr marL="68580" marR="68580" marT="0" marB="0" anchor="b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9850220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/>
          </p:nvPr>
        </p:nvGraphicFramePr>
        <p:xfrm>
          <a:off x="5610842" y="1582419"/>
          <a:ext cx="6281420" cy="5147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715420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8A9F7-C2C4-463A-926C-82A87FCF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0"/>
            <a:ext cx="8666375" cy="641023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Динамика ОО с понижением доли за три года предмет </a:t>
            </a:r>
            <a:r>
              <a:rPr lang="ru-RU" sz="2400" b="1" kern="400" dirty="0"/>
              <a:t>Информатика</a:t>
            </a:r>
            <a:r>
              <a:rPr lang="en-US" sz="2400" b="1" kern="400" dirty="0"/>
              <a:t> </a:t>
            </a:r>
            <a:r>
              <a:rPr lang="ru-RU" sz="2400" b="1" kern="400" dirty="0"/>
              <a:t>ОГЭ-9</a:t>
            </a:r>
            <a:endParaRPr lang="ru-RU" sz="2400" dirty="0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/>
          </p:nvPr>
        </p:nvGraphicFramePr>
        <p:xfrm>
          <a:off x="382773" y="744278"/>
          <a:ext cx="11568222" cy="5975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4260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8A9F7-C2C4-463A-926C-82A87FCF8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25" y="0"/>
            <a:ext cx="8666375" cy="641023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Динамика ОО с понижением доли за три года предмет </a:t>
            </a:r>
            <a:r>
              <a:rPr lang="ru-RU" sz="2400" b="1" kern="400" dirty="0"/>
              <a:t>Информатика</a:t>
            </a:r>
            <a:r>
              <a:rPr lang="en-US" sz="2400" b="1" kern="400" dirty="0"/>
              <a:t> </a:t>
            </a:r>
            <a:r>
              <a:rPr lang="ru-RU" sz="2400" b="1" kern="400" dirty="0"/>
              <a:t>ОГЭ-9</a:t>
            </a:r>
            <a:endParaRPr lang="ru-RU" sz="2400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310018" y="680484"/>
          <a:ext cx="11651610" cy="6060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35777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C8CBA-FE54-42CD-AA76-31AB1A960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075" y="0"/>
            <a:ext cx="9598925" cy="594360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Низкие результаты по заданиям ОГЭ-9 </a:t>
            </a:r>
            <a:r>
              <a:rPr lang="ru-RU" dirty="0"/>
              <a:t>Информатика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54842" y="779255"/>
          <a:ext cx="11627892" cy="5952993"/>
        </p:xfrm>
        <a:graphic>
          <a:graphicData uri="http://schemas.openxmlformats.org/drawingml/2006/table">
            <a:tbl>
              <a:tblPr/>
              <a:tblGrid>
                <a:gridCol w="4804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9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2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8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69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87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968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Номер задания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АТЕ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ОО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ООШ № 27 г. Уссурийск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2 с. Варфоломеевка Яковлевский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Яковлевский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О(С)ОШ с. Михайловка Михайловский МР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Михайловский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Филиал МБОУ Жариковская СОШ Пограничный МО в с. Богуславка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Пограничный муниципальный округ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ОЧУ Международная школа нового тысячелетия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1 с. Черниговка Черниговский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Черниговский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29 с. Центральное Шкотовский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Шкотовский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СОШ № 7 с. Новомихайловка Чугуевский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Чугуевский муниципальный округ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ООШ с. Соловьевка Дальнереченский МР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Дальнереченский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ФГБУ ПОО ПГУОР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 Владивосток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8CE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с. Алексей-Никольское Уссурийский ГО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В(С)ОШ с. Черниговка Черниговский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Черниговский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школа с. Новогордеевка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Анучинский муниципальный округ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№ 13  Пожарский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25 с. Романовка Шкотовский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Шкотовский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11 п. Оленевод Надеждинский МР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Надеждинский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с. Ширяевка Михайловский МР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Михайловский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СОШ с. Серафимовка Ольгинский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Ольгинский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C7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Бельцовский филиал МБОУ СОШ с. Яковлевка Яковлевский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Яковлевский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8 ГО Большой Камень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Городской округ Большой Камень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ООШ № 12  Пожарский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18 с. Новорусановка Спасский МР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Спасский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с. Пуциловка Уссурийский ГО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пгт. Хрустальный Кавалеровский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Кавалеровский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МОБУ СОШ № 6 Пожарский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Пожарский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с. Раковка Уссурийский ГО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Уссурийский городской округ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пгт. Приморский Хасанский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Хасанский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908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СОШ п. Ольга Ольгинский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Ольгинский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СОШ № 28 с. Анисимовка Шкотовский МО</a:t>
                      </a:r>
                    </a:p>
                  </a:txBody>
                  <a:tcPr marL="331" marR="331" marT="331" marB="0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Шкотовский муниципальный район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331" marR="331" marT="331" marB="0" anchor="ctr">
                    <a:lnL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381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874758" y="791570"/>
          <a:ext cx="4121624" cy="5909481"/>
        </p:xfrm>
        <a:graphic>
          <a:graphicData uri="http://schemas.openxmlformats.org/drawingml/2006/table">
            <a:tbl>
              <a:tblPr/>
              <a:tblGrid>
                <a:gridCol w="4121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0948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mpd="sng">
                      <a:solidFill>
                        <a:srgbClr val="138189"/>
                      </a:solidFill>
                      <a:prstDash val="solid"/>
                    </a:lnL>
                    <a:lnR w="28575" cmpd="sng">
                      <a:solidFill>
                        <a:srgbClr val="138189"/>
                      </a:solidFill>
                      <a:prstDash val="solid"/>
                    </a:lnR>
                    <a:lnT w="28575" cmpd="sng">
                      <a:solidFill>
                        <a:srgbClr val="138189"/>
                      </a:solidFill>
                      <a:prstDash val="solid"/>
                    </a:lnT>
                    <a:lnB w="28575" cmpd="sng">
                      <a:solidFill>
                        <a:srgbClr val="13818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0494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680558" y="2535571"/>
            <a:ext cx="11215032" cy="30347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/>
              <a:t>ВПР 8 класс</a:t>
            </a:r>
            <a:endParaRPr lang="ru-RU" sz="5200" dirty="0"/>
          </a:p>
        </p:txBody>
      </p:sp>
    </p:spTree>
    <p:extLst>
      <p:ext uri="{BB962C8B-B14F-4D97-AF65-F5344CB8AC3E}">
        <p14:creationId xmlns:p14="http://schemas.microsoft.com/office/powerpoint/2010/main" val="9021501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AC33E-CE49-4406-B639-72256910A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0" y="-20971"/>
            <a:ext cx="7800975" cy="1173495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Доля оценки «2» ВПР.</a:t>
            </a:r>
            <a:br>
              <a:rPr lang="ru-RU" sz="3200" dirty="0"/>
            </a:br>
            <a:r>
              <a:rPr lang="ru-RU" sz="3200" b="1" dirty="0"/>
              <a:t>Русский язык </a:t>
            </a:r>
            <a:r>
              <a:rPr lang="ru-RU" sz="3200" dirty="0"/>
              <a:t>за три года 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FECF5F7B-88E7-476E-A84B-F85ECDEB66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333936"/>
              </p:ext>
            </p:extLst>
          </p:nvPr>
        </p:nvGraphicFramePr>
        <p:xfrm>
          <a:off x="461521" y="1152524"/>
          <a:ext cx="11668125" cy="538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95089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71496-8A17-45F3-B85D-EFD9334D2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618" y="0"/>
            <a:ext cx="8471657" cy="8573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Доля оценки «3» ВПР.</a:t>
            </a:r>
            <a:br>
              <a:rPr lang="ru-RU" dirty="0"/>
            </a:br>
            <a:r>
              <a:rPr lang="ru-RU" b="1" dirty="0"/>
              <a:t>Русский язык </a:t>
            </a:r>
            <a:r>
              <a:rPr lang="ru-RU" dirty="0"/>
              <a:t>за три года 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5EF8087E-08E0-49D2-9323-CFB8D98679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771820"/>
              </p:ext>
            </p:extLst>
          </p:nvPr>
        </p:nvGraphicFramePr>
        <p:xfrm>
          <a:off x="522127" y="857354"/>
          <a:ext cx="11509695" cy="5603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9362061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950C1-D24B-484A-8CEF-B05EB2982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722" y="51679"/>
            <a:ext cx="8429258" cy="6781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/>
              <a:t>Доля оценки «4» ВПР.</a:t>
            </a:r>
            <a:br>
              <a:rPr lang="ru-RU" sz="3600" dirty="0"/>
            </a:br>
            <a:r>
              <a:rPr lang="ru-RU" sz="3600" b="1" dirty="0"/>
              <a:t>Русский язык </a:t>
            </a:r>
            <a:r>
              <a:rPr lang="ru-RU" sz="3600" dirty="0"/>
              <a:t>за три года 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CC26AA8-AD07-46C0-AF7B-A1F10FC283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764248"/>
              </p:ext>
            </p:extLst>
          </p:nvPr>
        </p:nvGraphicFramePr>
        <p:xfrm>
          <a:off x="352338" y="1078388"/>
          <a:ext cx="11702642" cy="5727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36056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BD19-A4D9-4BA0-8548-B841B7FE5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166" y="82212"/>
            <a:ext cx="8361709" cy="133701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Доля оценки «5» ВПР.</a:t>
            </a:r>
            <a:br>
              <a:rPr lang="ru-RU" sz="3600" dirty="0"/>
            </a:br>
            <a:r>
              <a:rPr lang="ru-RU" sz="3600" b="1" dirty="0"/>
              <a:t>Русский язык </a:t>
            </a:r>
            <a:r>
              <a:rPr lang="ru-RU" sz="3600" dirty="0"/>
              <a:t>за три года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B652723-1439-4D9C-95FF-3B470925B9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350039"/>
              </p:ext>
            </p:extLst>
          </p:nvPr>
        </p:nvGraphicFramePr>
        <p:xfrm>
          <a:off x="704850" y="1211600"/>
          <a:ext cx="10964863" cy="5564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4675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1CF5A-5DD1-4C29-B94A-29F08CB4A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503" y="0"/>
            <a:ext cx="7745360" cy="594360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Сравнение среднего балла ГИА-11 по предметам</a:t>
            </a:r>
            <a:br>
              <a:rPr lang="ru-RU" dirty="0"/>
            </a:br>
            <a:r>
              <a:rPr lang="ru-RU" dirty="0"/>
              <a:t> в Приморском крае и по России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CD373B61-2B68-4995-BE90-376141EAF3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2439931"/>
              </p:ext>
            </p:extLst>
          </p:nvPr>
        </p:nvGraphicFramePr>
        <p:xfrm>
          <a:off x="136222" y="956344"/>
          <a:ext cx="5411699" cy="5703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9423570-B06B-4AE7-8581-20EFE03DDB7C}"/>
              </a:ext>
            </a:extLst>
          </p:cNvPr>
          <p:cNvGrpSpPr/>
          <p:nvPr/>
        </p:nvGrpSpPr>
        <p:grpSpPr>
          <a:xfrm>
            <a:off x="5845728" y="1406613"/>
            <a:ext cx="6249797" cy="594360"/>
            <a:chOff x="5732444" y="2964785"/>
            <a:chExt cx="6249797" cy="5943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C8A83B-3059-40A3-9C9C-C2DE134459A4}"/>
                </a:ext>
              </a:extLst>
            </p:cNvPr>
            <p:cNvSpPr txBox="1"/>
            <p:nvPr/>
          </p:nvSpPr>
          <p:spPr>
            <a:xfrm>
              <a:off x="5808585" y="3035924"/>
              <a:ext cx="60310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Разница между средним баллом ЕГЭ-2024 по предметам в Приморском крае и по России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0CFF3D0-F9D3-4F3D-A7B4-3EFD91AB63D8}"/>
                </a:ext>
              </a:extLst>
            </p:cNvPr>
            <p:cNvSpPr/>
            <p:nvPr/>
          </p:nvSpPr>
          <p:spPr>
            <a:xfrm>
              <a:off x="5732444" y="2964785"/>
              <a:ext cx="6249797" cy="594360"/>
            </a:xfrm>
            <a:prstGeom prst="rect">
              <a:avLst/>
            </a:prstGeom>
            <a:noFill/>
            <a:ln w="28575">
              <a:solidFill>
                <a:srgbClr val="1381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B2E033C7-8008-41C2-8D00-78D1E398D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337394"/>
              </p:ext>
            </p:extLst>
          </p:nvPr>
        </p:nvGraphicFramePr>
        <p:xfrm>
          <a:off x="5725805" y="3180821"/>
          <a:ext cx="6423169" cy="2666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CC31FC7B-EB1C-4625-830D-2681D9B47F29}"/>
              </a:ext>
            </a:extLst>
          </p:cNvPr>
          <p:cNvGrpSpPr/>
          <p:nvPr/>
        </p:nvGrpSpPr>
        <p:grpSpPr>
          <a:xfrm>
            <a:off x="5970164" y="6465903"/>
            <a:ext cx="6098796" cy="312140"/>
            <a:chOff x="6019099" y="6096352"/>
            <a:chExt cx="6098796" cy="31214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63A540-60BF-46DD-A6B7-2F6F9B33BD0A}"/>
                </a:ext>
              </a:extLst>
            </p:cNvPr>
            <p:cNvSpPr txBox="1"/>
            <p:nvPr/>
          </p:nvSpPr>
          <p:spPr>
            <a:xfrm>
              <a:off x="6019099" y="6096352"/>
              <a:ext cx="60987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Динамика среднего балла ЕГЭ по предметам в Приморском крае за три года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35D6F1C-7595-4046-B792-5FEE88B89493}"/>
                </a:ext>
              </a:extLst>
            </p:cNvPr>
            <p:cNvSpPr/>
            <p:nvPr/>
          </p:nvSpPr>
          <p:spPr>
            <a:xfrm>
              <a:off x="6019099" y="6100715"/>
              <a:ext cx="6000926" cy="307777"/>
            </a:xfrm>
            <a:prstGeom prst="rect">
              <a:avLst/>
            </a:prstGeom>
            <a:noFill/>
            <a:ln w="28575">
              <a:solidFill>
                <a:srgbClr val="1381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7837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59F3C-6C7B-47D0-A9E0-9CD121D28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695" y="0"/>
            <a:ext cx="8060055" cy="105727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Доля оценки «2» ВПР.</a:t>
            </a:r>
            <a:br>
              <a:rPr lang="ru-RU" dirty="0"/>
            </a:br>
            <a:r>
              <a:rPr lang="ru-RU" b="1" dirty="0"/>
              <a:t>Математика</a:t>
            </a:r>
            <a:r>
              <a:rPr lang="ru-RU" dirty="0"/>
              <a:t> за три года 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A7E7432-83BB-41A3-9371-9D33EA1322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3980097"/>
              </p:ext>
            </p:extLst>
          </p:nvPr>
        </p:nvGraphicFramePr>
        <p:xfrm>
          <a:off x="428625" y="1190626"/>
          <a:ext cx="11334750" cy="517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17118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E8E3B-0C24-47D4-9387-3472B74F5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545" y="87630"/>
            <a:ext cx="7650480" cy="968373"/>
          </a:xfrm>
        </p:spPr>
        <p:txBody>
          <a:bodyPr/>
          <a:lstStyle/>
          <a:p>
            <a:pPr algn="ctr"/>
            <a:r>
              <a:rPr lang="ru-RU" dirty="0"/>
              <a:t>Доля оценки «3»  ВПР.</a:t>
            </a:r>
            <a:br>
              <a:rPr lang="ru-RU" dirty="0"/>
            </a:br>
            <a:r>
              <a:rPr lang="ru-RU" b="1" dirty="0"/>
              <a:t>Математика</a:t>
            </a:r>
            <a:r>
              <a:rPr lang="ru-RU" dirty="0"/>
              <a:t> за три года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7484646-2D52-42C1-B848-F94C469E53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2428011"/>
              </p:ext>
            </p:extLst>
          </p:nvPr>
        </p:nvGraphicFramePr>
        <p:xfrm>
          <a:off x="731838" y="933450"/>
          <a:ext cx="10728325" cy="5726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64330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23740-47E4-41EA-A116-2D8B2EC05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795" y="116206"/>
            <a:ext cx="7736205" cy="1026794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Доля оценки «4»  ВПР по предмету </a:t>
            </a:r>
            <a:r>
              <a:rPr lang="ru-RU" sz="3200" b="1" dirty="0"/>
              <a:t>Математика</a:t>
            </a:r>
            <a:r>
              <a:rPr lang="ru-RU" sz="3200" dirty="0"/>
              <a:t> за три года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8BA8780-4E5D-4F44-B04E-50C27E6F4D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7210444"/>
              </p:ext>
            </p:extLst>
          </p:nvPr>
        </p:nvGraphicFramePr>
        <p:xfrm>
          <a:off x="527844" y="1284288"/>
          <a:ext cx="11136312" cy="557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74393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37ABA-09D7-4709-ACF3-4331D9EB1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6" y="0"/>
            <a:ext cx="7848600" cy="104775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Доля оценки «5»  ВПР.</a:t>
            </a:r>
            <a:br>
              <a:rPr lang="ru-RU" dirty="0"/>
            </a:br>
            <a:r>
              <a:rPr lang="ru-RU" b="1" dirty="0"/>
              <a:t>Математика</a:t>
            </a:r>
            <a:r>
              <a:rPr lang="ru-RU" dirty="0"/>
              <a:t> за три года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A80C509-2EAA-4B17-86EC-8461FE981A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044675"/>
              </p:ext>
            </p:extLst>
          </p:nvPr>
        </p:nvGraphicFramePr>
        <p:xfrm>
          <a:off x="265112" y="1047750"/>
          <a:ext cx="11660187" cy="5611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98457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7512F-A59E-4278-82BA-A30B0073A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877" y="0"/>
            <a:ext cx="7611202" cy="759799"/>
          </a:xfrm>
        </p:spPr>
        <p:txBody>
          <a:bodyPr>
            <a:normAutofit/>
          </a:bodyPr>
          <a:lstStyle/>
          <a:p>
            <a:r>
              <a:rPr lang="ru-RU" dirty="0"/>
              <a:t>Доля оценок ВПР по </a:t>
            </a:r>
            <a:r>
              <a:rPr lang="ru-RU" b="1" dirty="0"/>
              <a:t>физике</a:t>
            </a:r>
            <a:r>
              <a:rPr lang="ru-RU" dirty="0"/>
              <a:t> за три года </a:t>
            </a:r>
            <a:endParaRPr lang="ru-RU" b="1" dirty="0"/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9FB33BC2-C41B-4E9F-A2DB-AC1D7A0D19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3742284"/>
              </p:ext>
            </p:extLst>
          </p:nvPr>
        </p:nvGraphicFramePr>
        <p:xfrm>
          <a:off x="197961" y="721698"/>
          <a:ext cx="11727338" cy="2802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13DF520D-DD5D-4B55-BBC4-2DA0043EB9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27180"/>
              </p:ext>
            </p:extLst>
          </p:nvPr>
        </p:nvGraphicFramePr>
        <p:xfrm>
          <a:off x="197962" y="3659958"/>
          <a:ext cx="11727338" cy="3102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23877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728A6-2B58-4B52-BAF8-3A5D3B93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4845" y="0"/>
            <a:ext cx="7717155" cy="695325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Доля оценок ВПР по </a:t>
            </a:r>
            <a:r>
              <a:rPr lang="ru-RU" b="1" dirty="0"/>
              <a:t>физике</a:t>
            </a:r>
            <a:r>
              <a:rPr lang="ru-RU" dirty="0"/>
              <a:t> за три года 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0CF1AED-02CF-43C1-8E22-BD5B38EB24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168291"/>
              </p:ext>
            </p:extLst>
          </p:nvPr>
        </p:nvGraphicFramePr>
        <p:xfrm>
          <a:off x="389444" y="836846"/>
          <a:ext cx="11516806" cy="3075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A1B0DBB6-438A-45A3-BC2A-22745D19DE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786893"/>
              </p:ext>
            </p:extLst>
          </p:nvPr>
        </p:nvGraphicFramePr>
        <p:xfrm>
          <a:off x="337597" y="4131649"/>
          <a:ext cx="11516806" cy="2621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498383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A9E6D-A67B-473C-A054-11AD2F6E7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566" y="-21325"/>
            <a:ext cx="7554763" cy="80693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Сравнение ВПР, ЕГЭ и ОГЭ по трем предметам: </a:t>
            </a:r>
            <a:r>
              <a:rPr lang="ru-RU" b="1" dirty="0"/>
              <a:t>русский язык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B15E6C6D-6ECB-446D-B2EA-4873184C5E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6326205"/>
              </p:ext>
            </p:extLst>
          </p:nvPr>
        </p:nvGraphicFramePr>
        <p:xfrm>
          <a:off x="85953" y="942975"/>
          <a:ext cx="6657748" cy="2867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E1A36015-3218-44BE-ADB9-0553FA5CF9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2613719"/>
              </p:ext>
            </p:extLst>
          </p:nvPr>
        </p:nvGraphicFramePr>
        <p:xfrm>
          <a:off x="6924675" y="942975"/>
          <a:ext cx="5181372" cy="4576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AF89B0E0-DC1A-4E3D-828E-8DF1C8A433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336409"/>
              </p:ext>
            </p:extLst>
          </p:nvPr>
        </p:nvGraphicFramePr>
        <p:xfrm>
          <a:off x="85954" y="3967366"/>
          <a:ext cx="6657748" cy="2723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374174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DE2C8-509C-4CD2-BED2-B8884EF6F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879" y="0"/>
            <a:ext cx="7155180" cy="1522094"/>
          </a:xfrm>
        </p:spPr>
        <p:txBody>
          <a:bodyPr/>
          <a:lstStyle/>
          <a:p>
            <a:pPr algn="ctr"/>
            <a:r>
              <a:rPr lang="ru-RU" dirty="0"/>
              <a:t>Сравнение ВПР, ЕГЭ и ОГЭ по трем предметам: </a:t>
            </a:r>
            <a:r>
              <a:rPr lang="ru-RU" b="1" dirty="0"/>
              <a:t>математика</a:t>
            </a:r>
            <a:endParaRPr lang="ru-RU" dirty="0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DABE8A2-D18B-4319-BAD6-8B9963F4E1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072669"/>
              </p:ext>
            </p:extLst>
          </p:nvPr>
        </p:nvGraphicFramePr>
        <p:xfrm>
          <a:off x="209549" y="885370"/>
          <a:ext cx="5886450" cy="3077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2DAF047D-BBAA-4828-B8C1-0B78AB7823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3563566"/>
              </p:ext>
            </p:extLst>
          </p:nvPr>
        </p:nvGraphicFramePr>
        <p:xfrm>
          <a:off x="6229350" y="885370"/>
          <a:ext cx="5886450" cy="3077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A6AEEB1-F500-4846-AA34-F3072C1383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3748834"/>
              </p:ext>
            </p:extLst>
          </p:nvPr>
        </p:nvGraphicFramePr>
        <p:xfrm>
          <a:off x="2779395" y="4162425"/>
          <a:ext cx="7155180" cy="2569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082548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CC121-E251-4F31-9C6E-6CE44927D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645" y="0"/>
            <a:ext cx="7907655" cy="1141094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Сравнение ВПР, ЕГЭ и ОГЭ по трем предметам: </a:t>
            </a:r>
            <a:r>
              <a:rPr lang="ru-RU" sz="3200" b="1" dirty="0"/>
              <a:t>физика</a:t>
            </a:r>
            <a:endParaRPr lang="ru-RU" sz="3200" dirty="0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8E8CE802-F32D-4636-8499-4D64CB8DF2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624300"/>
              </p:ext>
            </p:extLst>
          </p:nvPr>
        </p:nvGraphicFramePr>
        <p:xfrm>
          <a:off x="114300" y="1000125"/>
          <a:ext cx="5981700" cy="319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96F87C11-CD4A-4E0B-92B4-3173E2CE71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417732"/>
              </p:ext>
            </p:extLst>
          </p:nvPr>
        </p:nvGraphicFramePr>
        <p:xfrm>
          <a:off x="6370320" y="1000125"/>
          <a:ext cx="5638800" cy="319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0AA990A8-AEA3-4D08-AF87-0F129B9936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8049585"/>
              </p:ext>
            </p:extLst>
          </p:nvPr>
        </p:nvGraphicFramePr>
        <p:xfrm>
          <a:off x="2667001" y="4343400"/>
          <a:ext cx="794385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786520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>
            <a:extLst>
              <a:ext uri="{FF2B5EF4-FFF2-40B4-BE49-F238E27FC236}">
                <a16:creationId xmlns:a16="http://schemas.microsoft.com/office/drawing/2014/main" id="{F7BBCB4F-E876-4206-8E17-21EA6C62C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255" y="794492"/>
            <a:ext cx="11207691" cy="1569336"/>
          </a:xfrm>
          <a:ln w="38100">
            <a:solidFill>
              <a:srgbClr val="138189"/>
            </a:solidFill>
          </a:ln>
        </p:spPr>
        <p:txBody>
          <a:bodyPr>
            <a:normAutofit fontScale="62500" lnSpcReduction="20000"/>
          </a:bodyPr>
          <a:lstStyle/>
          <a:p>
            <a:pPr indent="45720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Коллеги, предлагаем использовать данный анализ в 2024-2025 учебном году для совершенствования преподавания учебных предметов и программ повышения квалификации учителей, создании дорожных карт (индивидуальные рабочие программы), планировании работы методических объединений, корректировки основных образовательных программ, оказания своевременной педагогической поддержки коллегам.</a:t>
            </a:r>
          </a:p>
          <a:p>
            <a:pPr indent="457200" algn="just">
              <a:lnSpc>
                <a:spcPct val="120000"/>
              </a:lnSpc>
              <a:spcBef>
                <a:spcPts val="0"/>
              </a:spcBef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Обращаем ваше внимание, что эта и другая актуальная информация о состоянии и развитии образования в Приморском крае представлена центром мониторинговых исследований на официальном сайте ГАУ ДПО ПК ИРО.</a:t>
            </a:r>
          </a:p>
        </p:txBody>
      </p:sp>
      <p:pic>
        <p:nvPicPr>
          <p:cNvPr id="2050" name="Рисунок 1" descr="http://qrcoder.ru/code/?https%3A%2F%2Fpkiro.ru%2F%3Fysclid%3Dlm3zua84p926959607&amp;4&amp;0">
            <a:extLst>
              <a:ext uri="{FF2B5EF4-FFF2-40B4-BE49-F238E27FC236}">
                <a16:creationId xmlns:a16="http://schemas.microsoft.com/office/drawing/2014/main" id="{C5834D6D-DE03-40B9-93D6-ABB58C50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482" y="2813154"/>
            <a:ext cx="3181965" cy="318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2" descr="http://qrcoder.ru/code/?https%3A%2F%2Fpkiro.ru%2Feducation-quality%2Fmonitoring%2F&amp;4&amp;0">
            <a:extLst>
              <a:ext uri="{FF2B5EF4-FFF2-40B4-BE49-F238E27FC236}">
                <a16:creationId xmlns:a16="http://schemas.microsoft.com/office/drawing/2014/main" id="{E30F0B4C-FF53-4719-B563-A0BF94121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34" y="2806297"/>
            <a:ext cx="3181965" cy="318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FB81B8-A645-4360-94A8-F7E89EEE4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8033" y="369954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4EF321-B5CE-4F4B-9B71-B8B79EF11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232" y="2459133"/>
            <a:ext cx="909167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>
                <a:ln>
                  <a:noFill/>
                </a:ln>
                <a:solidFill>
                  <a:srgbClr val="13818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 пожаловать на сайт ГАУ ДПО ПК ИРО!</a:t>
            </a: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rgbClr val="13818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>
              <a:ln>
                <a:noFill/>
              </a:ln>
              <a:solidFill>
                <a:srgbClr val="13818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BA250A-421A-41B3-A05B-F64660BD7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2296" y="5688110"/>
            <a:ext cx="44282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Мониторинговые исследования ПК ИРО (pkiro.ru)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FC8D0-B684-474D-A046-538F0609DF32}"/>
              </a:ext>
            </a:extLst>
          </p:cNvPr>
          <p:cNvSpPr txBox="1"/>
          <p:nvPr/>
        </p:nvSpPr>
        <p:spPr>
          <a:xfrm>
            <a:off x="2954505" y="5724954"/>
            <a:ext cx="2503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ПК ИРО (pkiro.ru)</a:t>
            </a: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9F66401-2BFB-48A0-A424-EE33D04134C7}"/>
              </a:ext>
            </a:extLst>
          </p:cNvPr>
          <p:cNvSpPr/>
          <p:nvPr/>
        </p:nvSpPr>
        <p:spPr>
          <a:xfrm>
            <a:off x="2801050" y="6321508"/>
            <a:ext cx="7195558" cy="400110"/>
          </a:xfrm>
          <a:prstGeom prst="rect">
            <a:avLst/>
          </a:prstGeom>
          <a:ln w="57150">
            <a:solidFill>
              <a:srgbClr val="138189"/>
            </a:solidFill>
          </a:ln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Телефон центра мониторинговых исследований: 8(423)2390875</a:t>
            </a:r>
            <a:endParaRPr lang="ru-RU" alt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75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>
            <a:extLst>
              <a:ext uri="{FF2B5EF4-FFF2-40B4-BE49-F238E27FC236}">
                <a16:creationId xmlns:a16="http://schemas.microsoft.com/office/drawing/2014/main" id="{AEF06D0F-3124-448B-AEA8-288963EE6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57" y="988852"/>
            <a:ext cx="10830886" cy="605056"/>
          </a:xfrm>
        </p:spPr>
        <p:txBody>
          <a:bodyPr>
            <a:normAutofit fontScale="92500"/>
          </a:bodyPr>
          <a:lstStyle/>
          <a:p>
            <a:r>
              <a:rPr lang="ru-RU" dirty="0"/>
              <a:t>Оценочные процедуры по оценке качества образования в Приморском крае в 2024 году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7494DD7-5183-40D9-8191-3B3493D48996}"/>
              </a:ext>
            </a:extLst>
          </p:cNvPr>
          <p:cNvSpPr txBox="1">
            <a:spLocks/>
          </p:cNvSpPr>
          <p:nvPr/>
        </p:nvSpPr>
        <p:spPr>
          <a:xfrm>
            <a:off x="488484" y="2820797"/>
            <a:ext cx="11215032" cy="201965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dirty="0"/>
              <a:t>Русский язык </a:t>
            </a:r>
          </a:p>
        </p:txBody>
      </p:sp>
    </p:spTree>
    <p:extLst>
      <p:ext uri="{BB962C8B-B14F-4D97-AF65-F5344CB8AC3E}">
        <p14:creationId xmlns:p14="http://schemas.microsoft.com/office/powerpoint/2010/main" val="14195567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 Medium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3183</TotalTime>
  <Words>10627</Words>
  <Application>Microsoft Office PowerPoint</Application>
  <PresentationFormat>Широкоэкранный</PresentationFormat>
  <Paragraphs>5264</Paragraphs>
  <Slides>89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6" baseType="lpstr">
      <vt:lpstr>Arial</vt:lpstr>
      <vt:lpstr>Calibri</vt:lpstr>
      <vt:lpstr>Montserrat Bold</vt:lpstr>
      <vt:lpstr>Montserrat Medium</vt:lpstr>
      <vt:lpstr>Montserrat regular</vt:lpstr>
      <vt:lpstr>Times New Roman</vt:lpstr>
      <vt:lpstr>Тема Office</vt:lpstr>
      <vt:lpstr>Оценочные процедуры по оценке качества образования               в Приморском крае в 2024 году </vt:lpstr>
      <vt:lpstr>Оценочные процедуры по оценке качества образования в Приморском крае в 2024 году  </vt:lpstr>
      <vt:lpstr>Оценочные процедуры по оценке качества образования в Приморском крае в 2024 году </vt:lpstr>
      <vt:lpstr>Презентация PowerPoint</vt:lpstr>
      <vt:lpstr>Презентация PowerPoint</vt:lpstr>
      <vt:lpstr>Численность участников в форме ГИА-11, имеющих действующие результаты</vt:lpstr>
      <vt:lpstr>Количество выпускников ГИА-11 средних общеобразовательных школ                      по учебным предметам</vt:lpstr>
      <vt:lpstr>Сравнение среднего балла ГИА-11 по предметам  в Приморском крае и по России </vt:lpstr>
      <vt:lpstr>Презентация PowerPoint</vt:lpstr>
      <vt:lpstr>Результаты ниже минимального порога по русскому языку наблюдаются в 11 муниципалитетах:   Партизанский ГО – 4, 62% Ханкайский МО – 1,75% Михайловский МР  1,65% Красноармейский МР – 1,20% Лесозаводский – 1,07% Уссурийский ГО – 0,78% Артемовский ГО – 0,69% Дальнереченский ГО – 0,67% Владивосток – 0,57% Дальнегорский ГО – 0,57% Находкинский ГО – 0,43%     </vt:lpstr>
      <vt:lpstr>Результаты ГИА-11 по АТЕ, русский язык</vt:lpstr>
      <vt:lpstr>Презентация PowerPoint</vt:lpstr>
      <vt:lpstr>Динамика ОО с понижением доли за три года по русскому языку</vt:lpstr>
      <vt:lpstr>Низкие результаты по заданиям ГИА-11 (базовый уровень). Русский язык</vt:lpstr>
      <vt:lpstr>Презентация PowerPoint</vt:lpstr>
      <vt:lpstr>Презентация PowerPoint</vt:lpstr>
      <vt:lpstr>Результаты ГИА-11 по АТЕ по математике профильной</vt:lpstr>
      <vt:lpstr> </vt:lpstr>
      <vt:lpstr>Динамика ОО с понижением доли за три года                          по математике профильной</vt:lpstr>
      <vt:lpstr>Низкие результаты по заданиям ГИА-11 (базовый уровень). Математика профильная</vt:lpstr>
      <vt:lpstr>Презентация PowerPoint</vt:lpstr>
      <vt:lpstr>Презентация PowerPoint</vt:lpstr>
      <vt:lpstr>Результаты ГИА-11 по АТЕ по физике</vt:lpstr>
      <vt:lpstr>Презентация PowerPoint</vt:lpstr>
      <vt:lpstr>Динамика ОО с понижением доли за три года по физике</vt:lpstr>
      <vt:lpstr>Низкие результаты по заданиям ГИА-11 (базовый уровень)  Физика</vt:lpstr>
      <vt:lpstr>Презентация PowerPoint</vt:lpstr>
      <vt:lpstr>Презентация PowerPoint</vt:lpstr>
      <vt:lpstr>Результаты ГИА-11 по АТЕ по  обществознанию</vt:lpstr>
      <vt:lpstr> </vt:lpstr>
      <vt:lpstr>Динамика ОО с понижением доли выполнения заданий за три года  по обществознанию</vt:lpstr>
      <vt:lpstr>Низкие результаты по заданиям ГИА-11.  Обществознание</vt:lpstr>
      <vt:lpstr>Индекс результатов ГИА-11 по гуманитарному направлению (обществознание) по АТЕ</vt:lpstr>
      <vt:lpstr>Презентация PowerPoint</vt:lpstr>
      <vt:lpstr>Презентация PowerPoint</vt:lpstr>
      <vt:lpstr>Результаты ГИА-11 по АТЕ, предмет Информатика</vt:lpstr>
      <vt:lpstr> </vt:lpstr>
      <vt:lpstr>Динамика ОО с понижением доли выполнения заданий за три года, предмет Информатика ГИА-11</vt:lpstr>
      <vt:lpstr>Низкие результаты по заданиям ГИА-11.  Информатика</vt:lpstr>
      <vt:lpstr>Презентация PowerPoint</vt:lpstr>
      <vt:lpstr>Презентация PowerPoint</vt:lpstr>
      <vt:lpstr>Результаты ГИА-11 по АТЕ по химии</vt:lpstr>
      <vt:lpstr> </vt:lpstr>
      <vt:lpstr>Динамика ОО с понижением доли выполнения заданий за три года, предмет Химия ГИА-11</vt:lpstr>
      <vt:lpstr>Низкие результаты по заданиям ГИА-11.  Химия</vt:lpstr>
      <vt:lpstr>Презентация PowerPoint</vt:lpstr>
      <vt:lpstr>Количество участников ГИА -9 по учебным предметам по категориям</vt:lpstr>
      <vt:lpstr>Выбор предметов ГИА-9</vt:lpstr>
      <vt:lpstr>Презентация PowerPoint</vt:lpstr>
      <vt:lpstr>Результаты ГИА-9 по АТЕ по русскому языку</vt:lpstr>
      <vt:lpstr>Динамика ОО с понижением доли за три года.  Русский язык ГИА-9</vt:lpstr>
      <vt:lpstr>Низкие результаты по заданиям ГИА-9 (базовый уровень). Русский язык</vt:lpstr>
      <vt:lpstr>Презентация PowerPoint</vt:lpstr>
      <vt:lpstr>Результаты ГИА-9 по АТЕ предмет Математика</vt:lpstr>
      <vt:lpstr>Динамика ОО с понижением доли за три года.  Математика</vt:lpstr>
      <vt:lpstr>Низкие результаты по заданиям ГИА-9 (базовый уровень).  Математика</vt:lpstr>
      <vt:lpstr>Презентация PowerPoint</vt:lpstr>
      <vt:lpstr>Результаты ГИА-9 по АТЕ по физике</vt:lpstr>
      <vt:lpstr>Динамика ОО с понижением доли за три года.  Физика ГИА-9</vt:lpstr>
      <vt:lpstr>Низкие результаты по заданиям ГИА-9.  Физика</vt:lpstr>
      <vt:lpstr>Презентация PowerPoint</vt:lpstr>
      <vt:lpstr>Результаты ОГЭ-9 по АТЕ предмет География</vt:lpstr>
      <vt:lpstr>Динамика ОО с понижением доли за три года предмет География ОГЭ-9</vt:lpstr>
      <vt:lpstr>Низкие результаты по заданиям ОГЭ-9 География</vt:lpstr>
      <vt:lpstr>Презентация PowerPoint</vt:lpstr>
      <vt:lpstr>Результаты ОГЭ-9 по АТЕ предмет Обществознание</vt:lpstr>
      <vt:lpstr>Динамика ОО с понижением доли за три года предмет Обществознание ОГЭ-9</vt:lpstr>
      <vt:lpstr>Динамика ОО с понижением доли за три года предмет Обществознание ОГЭ-9</vt:lpstr>
      <vt:lpstr>Низкие результаты по заданиям ОГЭ-9 Обществознание</vt:lpstr>
      <vt:lpstr>Презентация PowerPoint</vt:lpstr>
      <vt:lpstr>Результаты ОГЭ-9 по АТЕ предмет Информатика</vt:lpstr>
      <vt:lpstr>Динамика ОО с понижением доли за три года предмет Информатика ОГЭ-9</vt:lpstr>
      <vt:lpstr>Динамика ОО с понижением доли за три года предмет Информатика ОГЭ-9</vt:lpstr>
      <vt:lpstr>Низкие результаты по заданиям ОГЭ-9 Информатика</vt:lpstr>
      <vt:lpstr>Презентация PowerPoint</vt:lpstr>
      <vt:lpstr>Доля оценки «2» ВПР. Русский язык за три года </vt:lpstr>
      <vt:lpstr>Доля оценки «3» ВПР. Русский язык за три года </vt:lpstr>
      <vt:lpstr>Доля оценки «4» ВПР. Русский язык за три года </vt:lpstr>
      <vt:lpstr>Доля оценки «5» ВПР. Русский язык за три года </vt:lpstr>
      <vt:lpstr>Доля оценки «2» ВПР. Математика за три года </vt:lpstr>
      <vt:lpstr>Доля оценки «3»  ВПР. Математика за три года </vt:lpstr>
      <vt:lpstr>Доля оценки «4»  ВПР по предмету Математика за три года </vt:lpstr>
      <vt:lpstr>Доля оценки «5»  ВПР. Математика за три года </vt:lpstr>
      <vt:lpstr>Доля оценок ВПР по физике за три года </vt:lpstr>
      <vt:lpstr>Доля оценок ВПР по физике за три года </vt:lpstr>
      <vt:lpstr>Сравнение ВПР, ЕГЭ и ОГЭ по трем предметам: русский язык</vt:lpstr>
      <vt:lpstr>Сравнение ВПР, ЕГЭ и ОГЭ по трем предметам: математика</vt:lpstr>
      <vt:lpstr>Сравнение ВПР, ЕГЭ и ОГЭ по трем предметам: физика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Bogdan Nurgatin</dc:creator>
  <cp:lastModifiedBy>Ирина А. Карташова</cp:lastModifiedBy>
  <cp:revision>139</cp:revision>
  <cp:lastPrinted>2024-09-30T02:06:10Z</cp:lastPrinted>
  <dcterms:created xsi:type="dcterms:W3CDTF">2022-06-03T19:16:13Z</dcterms:created>
  <dcterms:modified xsi:type="dcterms:W3CDTF">2024-10-03T03:33:11Z</dcterms:modified>
</cp:coreProperties>
</file>